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4"/>
  </p:notesMasterIdLst>
  <p:sldIdLst>
    <p:sldId id="317" r:id="rId3"/>
    <p:sldId id="318" r:id="rId4"/>
    <p:sldId id="352" r:id="rId5"/>
    <p:sldId id="319" r:id="rId6"/>
    <p:sldId id="272" r:id="rId7"/>
    <p:sldId id="321" r:id="rId8"/>
    <p:sldId id="320" r:id="rId9"/>
    <p:sldId id="261" r:id="rId10"/>
    <p:sldId id="322" r:id="rId11"/>
    <p:sldId id="265" r:id="rId12"/>
    <p:sldId id="267" r:id="rId13"/>
    <p:sldId id="266" r:id="rId14"/>
    <p:sldId id="268" r:id="rId15"/>
    <p:sldId id="269" r:id="rId16"/>
    <p:sldId id="315" r:id="rId17"/>
    <p:sldId id="316" r:id="rId18"/>
    <p:sldId id="270" r:id="rId19"/>
    <p:sldId id="271" r:id="rId20"/>
    <p:sldId id="323" r:id="rId21"/>
    <p:sldId id="324" r:id="rId22"/>
    <p:sldId id="325" r:id="rId23"/>
    <p:sldId id="346" r:id="rId24"/>
    <p:sldId id="347" r:id="rId25"/>
    <p:sldId id="348" r:id="rId26"/>
    <p:sldId id="338" r:id="rId27"/>
    <p:sldId id="349" r:id="rId28"/>
    <p:sldId id="340" r:id="rId29"/>
    <p:sldId id="339" r:id="rId30"/>
    <p:sldId id="341" r:id="rId31"/>
    <p:sldId id="343" r:id="rId32"/>
    <p:sldId id="326" r:id="rId33"/>
    <p:sldId id="330" r:id="rId34"/>
    <p:sldId id="331" r:id="rId35"/>
    <p:sldId id="332" r:id="rId36"/>
    <p:sldId id="327" r:id="rId37"/>
    <p:sldId id="328" r:id="rId38"/>
    <p:sldId id="329" r:id="rId39"/>
    <p:sldId id="351" r:id="rId40"/>
    <p:sldId id="335" r:id="rId41"/>
    <p:sldId id="353" r:id="rId42"/>
    <p:sldId id="33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5E8"/>
    <a:srgbClr val="D3B6D7"/>
    <a:srgbClr val="C3A2CD"/>
    <a:srgbClr val="B493C4"/>
    <a:srgbClr val="D4D4E8"/>
    <a:srgbClr val="B2B2D6"/>
    <a:srgbClr val="7373B5"/>
    <a:srgbClr val="9A9ACA"/>
    <a:srgbClr val="254B73"/>
    <a:srgbClr val="ABC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750" y="90"/>
      </p:cViewPr>
      <p:guideLst>
        <p:guide orient="horz" pos="255"/>
        <p:guide pos="3840"/>
      </p:guideLst>
    </p:cSldViewPr>
  </p:slideViewPr>
  <p:notesTextViewPr>
    <p:cViewPr>
      <p:scale>
        <a:sx n="3" d="2"/>
        <a:sy n="3" d="2"/>
      </p:scale>
      <p:origin x="0" y="0"/>
    </p:cViewPr>
  </p:notesTextViewPr>
  <p:sorterViewPr>
    <p:cViewPr>
      <p:scale>
        <a:sx n="100" d="100"/>
        <a:sy n="100" d="100"/>
      </p:scale>
      <p:origin x="0" y="-6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075E5-4B50-45C5-9EBD-3FD6D8C5158C}" type="datetimeFigureOut">
              <a:rPr lang="en-CA" smtClean="0"/>
              <a:t>2021-09-18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09741-DBA8-4F6C-ACCF-EE927C328453}" type="slidenum">
              <a:rPr lang="en-CA" smtClean="0"/>
              <a:t>‹#›</a:t>
            </a:fld>
            <a:endParaRPr lang="en-CA"/>
          </a:p>
        </p:txBody>
      </p:sp>
    </p:spTree>
    <p:extLst>
      <p:ext uri="{BB962C8B-B14F-4D97-AF65-F5344CB8AC3E}">
        <p14:creationId xmlns:p14="http://schemas.microsoft.com/office/powerpoint/2010/main" val="161502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CFC3-A0CE-4CAF-B7FE-C688A905B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333FE8E-F60B-4A3F-B51E-743CC104E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5" name="Picture 4">
            <a:extLst>
              <a:ext uri="{FF2B5EF4-FFF2-40B4-BE49-F238E27FC236}">
                <a16:creationId xmlns:a16="http://schemas.microsoft.com/office/drawing/2014/main" id="{85D2035A-8D3E-4F51-9344-D03C6E7BA5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354378" cy="6866811"/>
          </a:xfrm>
          <a:prstGeom prst="rect">
            <a:avLst/>
          </a:prstGeom>
        </p:spPr>
      </p:pic>
      <p:sp>
        <p:nvSpPr>
          <p:cNvPr id="7" name="Freeform: Shape 6">
            <a:extLst>
              <a:ext uri="{FF2B5EF4-FFF2-40B4-BE49-F238E27FC236}">
                <a16:creationId xmlns:a16="http://schemas.microsoft.com/office/drawing/2014/main" id="{8F181372-6A4D-4D69-8F2C-4331BB0D2712}"/>
              </a:ext>
            </a:extLst>
          </p:cNvPr>
          <p:cNvSpPr/>
          <p:nvPr/>
        </p:nvSpPr>
        <p:spPr>
          <a:xfrm rot="18148788">
            <a:off x="4573763" y="282881"/>
            <a:ext cx="9264840" cy="7304118"/>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Rectangle 9">
            <a:extLst>
              <a:ext uri="{FF2B5EF4-FFF2-40B4-BE49-F238E27FC236}">
                <a16:creationId xmlns:a16="http://schemas.microsoft.com/office/drawing/2014/main" id="{772BDAE4-99D7-4E60-A0B6-A6550A0817A2}"/>
              </a:ext>
            </a:extLst>
          </p:cNvPr>
          <p:cNvSpPr/>
          <p:nvPr userDrawn="1"/>
        </p:nvSpPr>
        <p:spPr>
          <a:xfrm>
            <a:off x="5470358" y="6841790"/>
            <a:ext cx="6721643" cy="108285"/>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Shape 7">
            <a:extLst>
              <a:ext uri="{FF2B5EF4-FFF2-40B4-BE49-F238E27FC236}">
                <a16:creationId xmlns:a16="http://schemas.microsoft.com/office/drawing/2014/main" id="{1F971175-99DA-4949-A786-FFB281ADF015}"/>
              </a:ext>
            </a:extLst>
          </p:cNvPr>
          <p:cNvSpPr>
            <a:spLocks noChangeAspect="1"/>
          </p:cNvSpPr>
          <p:nvPr/>
        </p:nvSpPr>
        <p:spPr>
          <a:xfrm rot="18148788">
            <a:off x="4816181" y="276228"/>
            <a:ext cx="9264840" cy="7291713"/>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Rectangle 8">
            <a:extLst>
              <a:ext uri="{FF2B5EF4-FFF2-40B4-BE49-F238E27FC236}">
                <a16:creationId xmlns:a16="http://schemas.microsoft.com/office/drawing/2014/main" id="{EE2317C8-9876-45CD-A4DC-70DB4BE4E067}"/>
              </a:ext>
            </a:extLst>
          </p:cNvPr>
          <p:cNvSpPr/>
          <p:nvPr userDrawn="1"/>
        </p:nvSpPr>
        <p:spPr>
          <a:xfrm>
            <a:off x="11372850" y="0"/>
            <a:ext cx="819150" cy="6858000"/>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022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CCCD-ED66-47BC-8B21-50BAD52D2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C871540-9BEB-4506-8AD3-906DDEBC3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99BD43-928C-49A3-B1FD-2F2FC8244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39457-869D-47B2-97AF-F5E3CCB64006}"/>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2021-09-18</a:t>
            </a:fld>
            <a:endParaRPr lang="en-CA"/>
          </a:p>
        </p:txBody>
      </p:sp>
      <p:sp>
        <p:nvSpPr>
          <p:cNvPr id="6" name="Footer Placeholder 5">
            <a:extLst>
              <a:ext uri="{FF2B5EF4-FFF2-40B4-BE49-F238E27FC236}">
                <a16:creationId xmlns:a16="http://schemas.microsoft.com/office/drawing/2014/main" id="{66E08378-19EF-4C13-9968-F3CE3FE1242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1DED6BF3-2FCB-4BB0-A853-6BA4018542E5}"/>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80191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F491-274A-4504-811C-8CBF99846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3340097-80D7-4656-AD15-D3E22EE7F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821EF91-0C28-48A8-A235-892F3E98B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404F9-3D64-41F7-A516-030710424F28}"/>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2021-09-18</a:t>
            </a:fld>
            <a:endParaRPr lang="en-CA"/>
          </a:p>
        </p:txBody>
      </p:sp>
      <p:sp>
        <p:nvSpPr>
          <p:cNvPr id="6" name="Footer Placeholder 5">
            <a:extLst>
              <a:ext uri="{FF2B5EF4-FFF2-40B4-BE49-F238E27FC236}">
                <a16:creationId xmlns:a16="http://schemas.microsoft.com/office/drawing/2014/main" id="{6ACFAFA4-44FA-4ED1-9FD2-F7DC16A5FB3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272DF832-1687-4973-8BDD-796079A75A08}"/>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1532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0AB-6553-45A3-934D-02C3E638680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6955D9-D216-47EA-AEFA-0B12F0ECD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96CBB8-BFE9-4E8E-8CFC-9CC9A63F9987}"/>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2021-09-18</a:t>
            </a:fld>
            <a:endParaRPr lang="en-CA"/>
          </a:p>
        </p:txBody>
      </p:sp>
      <p:sp>
        <p:nvSpPr>
          <p:cNvPr id="5" name="Footer Placeholder 4">
            <a:extLst>
              <a:ext uri="{FF2B5EF4-FFF2-40B4-BE49-F238E27FC236}">
                <a16:creationId xmlns:a16="http://schemas.microsoft.com/office/drawing/2014/main" id="{95C9463D-5393-4A59-99A1-DACE2DE6394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75D3CE8A-703F-4937-8B6E-7FC103AC897C}"/>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272877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10D64-5224-4F4F-8FFA-C40F75BC76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D48784-06A0-4A10-AB9A-188624EEBC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567C5A-BD25-402C-B8A2-6D9C178B5808}"/>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2021-09-18</a:t>
            </a:fld>
            <a:endParaRPr lang="en-CA"/>
          </a:p>
        </p:txBody>
      </p:sp>
      <p:sp>
        <p:nvSpPr>
          <p:cNvPr id="5" name="Footer Placeholder 4">
            <a:extLst>
              <a:ext uri="{FF2B5EF4-FFF2-40B4-BE49-F238E27FC236}">
                <a16:creationId xmlns:a16="http://schemas.microsoft.com/office/drawing/2014/main" id="{F33E20BA-8917-4338-90EE-4DECE567D2B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070E4D5D-F903-4410-845B-13FE7323C6FE}"/>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353841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E4BC-252F-4BF7-87EC-828BF2863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FA7BEFF-E7EC-4197-AA3C-F99CFCF15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grpSp>
        <p:nvGrpSpPr>
          <p:cNvPr id="14" name="Group 13">
            <a:extLst>
              <a:ext uri="{FF2B5EF4-FFF2-40B4-BE49-F238E27FC236}">
                <a16:creationId xmlns:a16="http://schemas.microsoft.com/office/drawing/2014/main" id="{4807255A-0E2D-430B-A235-EECEE06F5D26}"/>
              </a:ext>
            </a:extLst>
          </p:cNvPr>
          <p:cNvGrpSpPr/>
          <p:nvPr userDrawn="1"/>
        </p:nvGrpSpPr>
        <p:grpSpPr>
          <a:xfrm>
            <a:off x="0" y="6559377"/>
            <a:ext cx="12192000" cy="288911"/>
            <a:chOff x="0" y="6559377"/>
            <a:chExt cx="12192000" cy="288911"/>
          </a:xfrm>
        </p:grpSpPr>
        <p:sp>
          <p:nvSpPr>
            <p:cNvPr id="7" name="Rectangle 6">
              <a:extLst>
                <a:ext uri="{FF2B5EF4-FFF2-40B4-BE49-F238E27FC236}">
                  <a16:creationId xmlns:a16="http://schemas.microsoft.com/office/drawing/2014/main" id="{A4161398-561B-4B5B-B966-BAC1AEA7896B}"/>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8E35AA07-D11E-4E67-8F42-BCCE97F0564F}"/>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7">
              <a:extLst>
                <a:ext uri="{FF2B5EF4-FFF2-40B4-BE49-F238E27FC236}">
                  <a16:creationId xmlns:a16="http://schemas.microsoft.com/office/drawing/2014/main" id="{9C1E6ADA-3667-449D-8E54-58A4AE75BEFF}"/>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01739E7E-5D45-41EB-94D0-EE07293679CC}"/>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1" name="TextBox 10">
              <a:extLst>
                <a:ext uri="{FF2B5EF4-FFF2-40B4-BE49-F238E27FC236}">
                  <a16:creationId xmlns:a16="http://schemas.microsoft.com/office/drawing/2014/main" id="{1E9593A5-5481-45B4-BD0C-A94879364C17}"/>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2" name="TextBox 11">
              <a:extLst>
                <a:ext uri="{FF2B5EF4-FFF2-40B4-BE49-F238E27FC236}">
                  <a16:creationId xmlns:a16="http://schemas.microsoft.com/office/drawing/2014/main" id="{22043745-9C81-43E5-8B72-EBDC3175A302}"/>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3" name="Rectangle 12">
            <a:extLst>
              <a:ext uri="{FF2B5EF4-FFF2-40B4-BE49-F238E27FC236}">
                <a16:creationId xmlns:a16="http://schemas.microsoft.com/office/drawing/2014/main" id="{69228ADE-2882-40B1-93EA-AD794B0FFD2D}"/>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426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7300-339C-4F51-B9DD-4C5E00CC0140}"/>
              </a:ext>
            </a:extLst>
          </p:cNvPr>
          <p:cNvSpPr>
            <a:spLocks noGrp="1"/>
          </p:cNvSpPr>
          <p:nvPr>
            <p:ph type="title"/>
          </p:nvPr>
        </p:nvSpPr>
        <p:spPr>
          <a:xfrm>
            <a:off x="479423" y="332657"/>
            <a:ext cx="11184185" cy="508458"/>
          </a:xfrm>
        </p:spPr>
        <p:txBody>
          <a:bodyPr>
            <a:normAutofit/>
          </a:bodyPr>
          <a:lstStyle>
            <a:lvl1pPr>
              <a:defRPr sz="3200">
                <a:solidFill>
                  <a:srgbClr val="29294C"/>
                </a:solidFill>
                <a:latin typeface="Roboto Medium" panose="02000000000000000000" pitchFamily="2" charset="0"/>
                <a:ea typeface="Roboto Medium" panose="02000000000000000000" pitchFamily="2"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B4E2A49-AA49-45D3-A04D-6F46F7FAA13B}"/>
              </a:ext>
            </a:extLst>
          </p:cNvPr>
          <p:cNvSpPr>
            <a:spLocks noGrp="1"/>
          </p:cNvSpPr>
          <p:nvPr>
            <p:ph idx="1"/>
          </p:nvPr>
        </p:nvSpPr>
        <p:spPr>
          <a:xfrm>
            <a:off x="479424" y="1350204"/>
            <a:ext cx="11184185" cy="4351338"/>
          </a:xfrm>
        </p:spPr>
        <p:txBody>
          <a:bodyPr/>
          <a:lstStyle>
            <a:lvl1pPr>
              <a:buClr>
                <a:schemeClr val="accent6">
                  <a:lumMod val="75000"/>
                </a:schemeClr>
              </a:buClr>
              <a:defRPr>
                <a:latin typeface="Roboto Condensed" panose="02000000000000000000" pitchFamily="2" charset="0"/>
                <a:ea typeface="Roboto Condensed" panose="02000000000000000000" pitchFamily="2" charset="0"/>
              </a:defRPr>
            </a:lvl1pPr>
            <a:lvl2pPr>
              <a:buClr>
                <a:schemeClr val="accent6">
                  <a:lumMod val="75000"/>
                </a:schemeClr>
              </a:buClr>
              <a:defRPr>
                <a:latin typeface="Roboto Condensed" panose="02000000000000000000" pitchFamily="2" charset="0"/>
                <a:ea typeface="Roboto Condensed" panose="02000000000000000000" pitchFamily="2" charset="0"/>
              </a:defRPr>
            </a:lvl2pPr>
            <a:lvl3pPr>
              <a:buClr>
                <a:schemeClr val="accent6">
                  <a:lumMod val="75000"/>
                </a:schemeClr>
              </a:buClr>
              <a:defRPr>
                <a:latin typeface="Roboto Condensed" panose="02000000000000000000" pitchFamily="2" charset="0"/>
                <a:ea typeface="Roboto Condensed" panose="02000000000000000000" pitchFamily="2" charset="0"/>
              </a:defRPr>
            </a:lvl3pPr>
            <a:lvl4pPr>
              <a:buClr>
                <a:schemeClr val="accent6">
                  <a:lumMod val="75000"/>
                </a:schemeClr>
              </a:buClr>
              <a:defRPr>
                <a:latin typeface="Roboto Condensed" panose="02000000000000000000" pitchFamily="2" charset="0"/>
                <a:ea typeface="Roboto Condensed" panose="02000000000000000000" pitchFamily="2" charset="0"/>
              </a:defRPr>
            </a:lvl4pPr>
            <a:lvl5pPr>
              <a:buClr>
                <a:schemeClr val="accent6">
                  <a:lumMod val="75000"/>
                </a:schemeClr>
              </a:buClr>
              <a:defRPr>
                <a:latin typeface="Roboto Condensed" panose="02000000000000000000" pitchFamily="2" charset="0"/>
                <a:ea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7" name="Group 6">
            <a:extLst>
              <a:ext uri="{FF2B5EF4-FFF2-40B4-BE49-F238E27FC236}">
                <a16:creationId xmlns:a16="http://schemas.microsoft.com/office/drawing/2014/main" id="{1C6CC85D-5A60-4F89-98FB-AE95FB1D30A5}"/>
              </a:ext>
            </a:extLst>
          </p:cNvPr>
          <p:cNvGrpSpPr/>
          <p:nvPr userDrawn="1"/>
        </p:nvGrpSpPr>
        <p:grpSpPr>
          <a:xfrm>
            <a:off x="0" y="6559377"/>
            <a:ext cx="12192000" cy="288911"/>
            <a:chOff x="0" y="6559377"/>
            <a:chExt cx="12192000" cy="288911"/>
          </a:xfrm>
        </p:grpSpPr>
        <p:sp>
          <p:nvSpPr>
            <p:cNvPr id="8" name="Rectangle 7">
              <a:extLst>
                <a:ext uri="{FF2B5EF4-FFF2-40B4-BE49-F238E27FC236}">
                  <a16:creationId xmlns:a16="http://schemas.microsoft.com/office/drawing/2014/main" id="{48EE5525-156B-4D6E-8499-C14827F69CE0}"/>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7">
              <a:extLst>
                <a:ext uri="{FF2B5EF4-FFF2-40B4-BE49-F238E27FC236}">
                  <a16:creationId xmlns:a16="http://schemas.microsoft.com/office/drawing/2014/main" id="{908FDD38-7051-4399-B195-7B7AD266FBC6}"/>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7">
              <a:extLst>
                <a:ext uri="{FF2B5EF4-FFF2-40B4-BE49-F238E27FC236}">
                  <a16:creationId xmlns:a16="http://schemas.microsoft.com/office/drawing/2014/main" id="{166145D5-472F-4E0E-A949-DE56BFDA2FAC}"/>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B0B494B5-A5AF-4239-A529-F8F816D3D961}"/>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2" name="TextBox 11">
              <a:extLst>
                <a:ext uri="{FF2B5EF4-FFF2-40B4-BE49-F238E27FC236}">
                  <a16:creationId xmlns:a16="http://schemas.microsoft.com/office/drawing/2014/main" id="{2BCE5619-9C7E-45D1-87D5-38ECEB5AF3D0}"/>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3" name="TextBox 12">
              <a:extLst>
                <a:ext uri="{FF2B5EF4-FFF2-40B4-BE49-F238E27FC236}">
                  <a16:creationId xmlns:a16="http://schemas.microsoft.com/office/drawing/2014/main" id="{4A16F020-53AF-4C7C-BB1B-5D3E814F0FDC}"/>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4" name="Rectangle 13">
            <a:extLst>
              <a:ext uri="{FF2B5EF4-FFF2-40B4-BE49-F238E27FC236}">
                <a16:creationId xmlns:a16="http://schemas.microsoft.com/office/drawing/2014/main" id="{CE833D39-3151-45F6-9E14-3C65C61E720B}"/>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56003643"/>
      </p:ext>
    </p:extLst>
  </p:cSld>
  <p:clrMapOvr>
    <a:masterClrMapping/>
  </p:clrMapOvr>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9478-6282-403D-B113-C32FB9721A8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E530F48-7BCD-4FA5-A1BE-4A1490945DE2}"/>
              </a:ext>
            </a:extLst>
          </p:cNvPr>
          <p:cNvSpPr>
            <a:spLocks noGrp="1"/>
          </p:cNvSpPr>
          <p:nvPr>
            <p:ph type="dt" sz="half" idx="10"/>
          </p:nvPr>
        </p:nvSpPr>
        <p:spPr/>
        <p:txBody>
          <a:bodyPr/>
          <a:lstStyle/>
          <a:p>
            <a:fld id="{48AE17B0-BD90-4A8B-99B0-5D86631D8EC5}" type="datetimeFigureOut">
              <a:rPr lang="en-CA" smtClean="0"/>
              <a:t>2021-09-18</a:t>
            </a:fld>
            <a:endParaRPr lang="en-CA"/>
          </a:p>
        </p:txBody>
      </p:sp>
      <p:sp>
        <p:nvSpPr>
          <p:cNvPr id="4" name="Footer Placeholder 3">
            <a:extLst>
              <a:ext uri="{FF2B5EF4-FFF2-40B4-BE49-F238E27FC236}">
                <a16:creationId xmlns:a16="http://schemas.microsoft.com/office/drawing/2014/main" id="{8C506858-2F1B-44D0-8AC1-B9F55CD6528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9F347BD-B6CC-494F-8F37-29775980BB6B}"/>
              </a:ext>
            </a:extLst>
          </p:cNvPr>
          <p:cNvSpPr>
            <a:spLocks noGrp="1"/>
          </p:cNvSpPr>
          <p:nvPr>
            <p:ph type="sldNum" sz="quarter" idx="12"/>
          </p:nvPr>
        </p:nvSpPr>
        <p:spPr/>
        <p:txBody>
          <a:bodyPr/>
          <a:lstStyle/>
          <a:p>
            <a:fld id="{B7894AFA-BE8A-40BF-8980-4F7AAB1886B5}" type="slidenum">
              <a:rPr lang="en-CA" smtClean="0"/>
              <a:t>‹#›</a:t>
            </a:fld>
            <a:endParaRPr lang="en-CA"/>
          </a:p>
        </p:txBody>
      </p:sp>
    </p:spTree>
    <p:extLst>
      <p:ext uri="{BB962C8B-B14F-4D97-AF65-F5344CB8AC3E}">
        <p14:creationId xmlns:p14="http://schemas.microsoft.com/office/powerpoint/2010/main" val="4008297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23C01E-E22B-4547-A7F7-F22055F157DF}"/>
              </a:ext>
            </a:extLst>
          </p:cNvPr>
          <p:cNvGrpSpPr/>
          <p:nvPr userDrawn="1"/>
        </p:nvGrpSpPr>
        <p:grpSpPr>
          <a:xfrm>
            <a:off x="0" y="6559377"/>
            <a:ext cx="12192000" cy="288911"/>
            <a:chOff x="0" y="6559377"/>
            <a:chExt cx="12192000" cy="288911"/>
          </a:xfrm>
        </p:grpSpPr>
        <p:sp>
          <p:nvSpPr>
            <p:cNvPr id="6" name="Rectangle 5">
              <a:extLst>
                <a:ext uri="{FF2B5EF4-FFF2-40B4-BE49-F238E27FC236}">
                  <a16:creationId xmlns:a16="http://schemas.microsoft.com/office/drawing/2014/main" id="{D58D504B-0A05-43EB-9588-215DD8CDBE5F}"/>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7">
              <a:extLst>
                <a:ext uri="{FF2B5EF4-FFF2-40B4-BE49-F238E27FC236}">
                  <a16:creationId xmlns:a16="http://schemas.microsoft.com/office/drawing/2014/main" id="{D4547779-97D2-49AC-A580-8C1D10E92671}"/>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D1C0C74-0C88-4D7F-86E4-B951B0AA6943}"/>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CB049025-B17E-42B3-A2D4-99C855611A60}"/>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0" name="TextBox 9">
              <a:extLst>
                <a:ext uri="{FF2B5EF4-FFF2-40B4-BE49-F238E27FC236}">
                  <a16:creationId xmlns:a16="http://schemas.microsoft.com/office/drawing/2014/main" id="{C914E58D-8C02-4F5D-91BF-BF358245963B}"/>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1" name="TextBox 10">
              <a:extLst>
                <a:ext uri="{FF2B5EF4-FFF2-40B4-BE49-F238E27FC236}">
                  <a16:creationId xmlns:a16="http://schemas.microsoft.com/office/drawing/2014/main" id="{6ED78CCD-3491-4A14-A713-2A4325E06B25}"/>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2" name="Rectangle 11">
            <a:extLst>
              <a:ext uri="{FF2B5EF4-FFF2-40B4-BE49-F238E27FC236}">
                <a16:creationId xmlns:a16="http://schemas.microsoft.com/office/drawing/2014/main" id="{D33E6804-902F-4737-84D0-99C03D0AF3E4}"/>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592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23C01E-E22B-4547-A7F7-F22055F157DF}"/>
              </a:ext>
            </a:extLst>
          </p:cNvPr>
          <p:cNvGrpSpPr/>
          <p:nvPr userDrawn="1"/>
        </p:nvGrpSpPr>
        <p:grpSpPr>
          <a:xfrm>
            <a:off x="0" y="6559377"/>
            <a:ext cx="12192000" cy="288911"/>
            <a:chOff x="0" y="6559377"/>
            <a:chExt cx="12192000" cy="288911"/>
          </a:xfrm>
        </p:grpSpPr>
        <p:sp>
          <p:nvSpPr>
            <p:cNvPr id="6" name="Rectangle 5">
              <a:extLst>
                <a:ext uri="{FF2B5EF4-FFF2-40B4-BE49-F238E27FC236}">
                  <a16:creationId xmlns:a16="http://schemas.microsoft.com/office/drawing/2014/main" id="{D58D504B-0A05-43EB-9588-215DD8CDBE5F}"/>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7">
              <a:extLst>
                <a:ext uri="{FF2B5EF4-FFF2-40B4-BE49-F238E27FC236}">
                  <a16:creationId xmlns:a16="http://schemas.microsoft.com/office/drawing/2014/main" id="{D4547779-97D2-49AC-A580-8C1D10E92671}"/>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D1C0C74-0C88-4D7F-86E4-B951B0AA6943}"/>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CB049025-B17E-42B3-A2D4-99C855611A60}"/>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0" name="TextBox 9">
              <a:extLst>
                <a:ext uri="{FF2B5EF4-FFF2-40B4-BE49-F238E27FC236}">
                  <a16:creationId xmlns:a16="http://schemas.microsoft.com/office/drawing/2014/main" id="{C914E58D-8C02-4F5D-91BF-BF358245963B}"/>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1" name="TextBox 10">
              <a:extLst>
                <a:ext uri="{FF2B5EF4-FFF2-40B4-BE49-F238E27FC236}">
                  <a16:creationId xmlns:a16="http://schemas.microsoft.com/office/drawing/2014/main" id="{6ED78CCD-3491-4A14-A713-2A4325E06B25}"/>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2" name="Rectangle 11">
            <a:extLst>
              <a:ext uri="{FF2B5EF4-FFF2-40B4-BE49-F238E27FC236}">
                <a16:creationId xmlns:a16="http://schemas.microsoft.com/office/drawing/2014/main" id="{D33E6804-902F-4737-84D0-99C03D0AF3E4}"/>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213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CFC3-A0CE-4CAF-B7FE-C688A905B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333FE8E-F60B-4A3F-B51E-743CC104E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5" name="Picture 4">
            <a:extLst>
              <a:ext uri="{FF2B5EF4-FFF2-40B4-BE49-F238E27FC236}">
                <a16:creationId xmlns:a16="http://schemas.microsoft.com/office/drawing/2014/main" id="{85D2035A-8D3E-4F51-9344-D03C6E7BA5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2"/>
            <a:ext cx="7798142" cy="6858212"/>
          </a:xfrm>
          <a:prstGeom prst="rect">
            <a:avLst/>
          </a:prstGeom>
        </p:spPr>
      </p:pic>
      <p:sp>
        <p:nvSpPr>
          <p:cNvPr id="7" name="Freeform: Shape 6">
            <a:extLst>
              <a:ext uri="{FF2B5EF4-FFF2-40B4-BE49-F238E27FC236}">
                <a16:creationId xmlns:a16="http://schemas.microsoft.com/office/drawing/2014/main" id="{8F181372-6A4D-4D69-8F2C-4331BB0D2712}"/>
              </a:ext>
            </a:extLst>
          </p:cNvPr>
          <p:cNvSpPr/>
          <p:nvPr/>
        </p:nvSpPr>
        <p:spPr>
          <a:xfrm rot="18148788">
            <a:off x="4573763" y="282881"/>
            <a:ext cx="9264840" cy="7304118"/>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Rectangle 9">
            <a:extLst>
              <a:ext uri="{FF2B5EF4-FFF2-40B4-BE49-F238E27FC236}">
                <a16:creationId xmlns:a16="http://schemas.microsoft.com/office/drawing/2014/main" id="{772BDAE4-99D7-4E60-A0B6-A6550A0817A2}"/>
              </a:ext>
            </a:extLst>
          </p:cNvPr>
          <p:cNvSpPr/>
          <p:nvPr userDrawn="1"/>
        </p:nvSpPr>
        <p:spPr>
          <a:xfrm>
            <a:off x="5470358" y="6841790"/>
            <a:ext cx="6721643" cy="108285"/>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Shape 7">
            <a:extLst>
              <a:ext uri="{FF2B5EF4-FFF2-40B4-BE49-F238E27FC236}">
                <a16:creationId xmlns:a16="http://schemas.microsoft.com/office/drawing/2014/main" id="{1F971175-99DA-4949-A786-FFB281ADF015}"/>
              </a:ext>
            </a:extLst>
          </p:cNvPr>
          <p:cNvSpPr>
            <a:spLocks noChangeAspect="1"/>
          </p:cNvSpPr>
          <p:nvPr/>
        </p:nvSpPr>
        <p:spPr>
          <a:xfrm rot="18148788">
            <a:off x="4816181" y="276228"/>
            <a:ext cx="9264840" cy="7291713"/>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Rectangle 8">
            <a:extLst>
              <a:ext uri="{FF2B5EF4-FFF2-40B4-BE49-F238E27FC236}">
                <a16:creationId xmlns:a16="http://schemas.microsoft.com/office/drawing/2014/main" id="{EE2317C8-9876-45CD-A4DC-70DB4BE4E067}"/>
              </a:ext>
            </a:extLst>
          </p:cNvPr>
          <p:cNvSpPr/>
          <p:nvPr userDrawn="1"/>
        </p:nvSpPr>
        <p:spPr>
          <a:xfrm>
            <a:off x="11372850" y="0"/>
            <a:ext cx="819150" cy="6858000"/>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9294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person using a computer&#10;&#10;Description automatically generated with low confidence">
            <a:extLst>
              <a:ext uri="{FF2B5EF4-FFF2-40B4-BE49-F238E27FC236}">
                <a16:creationId xmlns:a16="http://schemas.microsoft.com/office/drawing/2014/main" id="{7FE1ACB4-7290-41B3-ABF7-0036EA90E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327341" cy="6858000"/>
          </a:xfrm>
          <a:prstGeom prst="rect">
            <a:avLst/>
          </a:prstGeom>
        </p:spPr>
      </p:pic>
      <p:sp>
        <p:nvSpPr>
          <p:cNvPr id="7" name="Freeform: Shape 6">
            <a:extLst>
              <a:ext uri="{FF2B5EF4-FFF2-40B4-BE49-F238E27FC236}">
                <a16:creationId xmlns:a16="http://schemas.microsoft.com/office/drawing/2014/main" id="{8F181372-6A4D-4D69-8F2C-4331BB0D2712}"/>
              </a:ext>
            </a:extLst>
          </p:cNvPr>
          <p:cNvSpPr/>
          <p:nvPr/>
        </p:nvSpPr>
        <p:spPr>
          <a:xfrm rot="18148788">
            <a:off x="4573763" y="282881"/>
            <a:ext cx="9264840" cy="7304118"/>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8" name="Freeform: Shape 7">
            <a:extLst>
              <a:ext uri="{FF2B5EF4-FFF2-40B4-BE49-F238E27FC236}">
                <a16:creationId xmlns:a16="http://schemas.microsoft.com/office/drawing/2014/main" id="{1F971175-99DA-4949-A786-FFB281ADF015}"/>
              </a:ext>
            </a:extLst>
          </p:cNvPr>
          <p:cNvSpPr>
            <a:spLocks noChangeAspect="1"/>
          </p:cNvSpPr>
          <p:nvPr/>
        </p:nvSpPr>
        <p:spPr>
          <a:xfrm rot="18148788">
            <a:off x="4816181" y="285753"/>
            <a:ext cx="9264840" cy="7291713"/>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Rectangle 8">
            <a:extLst>
              <a:ext uri="{FF2B5EF4-FFF2-40B4-BE49-F238E27FC236}">
                <a16:creationId xmlns:a16="http://schemas.microsoft.com/office/drawing/2014/main" id="{EE2317C8-9876-45CD-A4DC-70DB4BE4E067}"/>
              </a:ext>
            </a:extLst>
          </p:cNvPr>
          <p:cNvSpPr/>
          <p:nvPr userDrawn="1"/>
        </p:nvSpPr>
        <p:spPr>
          <a:xfrm>
            <a:off x="11372850" y="0"/>
            <a:ext cx="819150" cy="6858000"/>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1036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0766-D64C-4B01-87D4-C73535B1E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F757728-08D6-438D-8692-794254D0E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7A46BF-BF34-4457-A251-E08C4C0C9C2A}"/>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2021-09-18</a:t>
            </a:fld>
            <a:endParaRPr lang="en-CA"/>
          </a:p>
        </p:txBody>
      </p:sp>
      <p:sp>
        <p:nvSpPr>
          <p:cNvPr id="5" name="Footer Placeholder 4">
            <a:extLst>
              <a:ext uri="{FF2B5EF4-FFF2-40B4-BE49-F238E27FC236}">
                <a16:creationId xmlns:a16="http://schemas.microsoft.com/office/drawing/2014/main" id="{01710967-C085-47DE-B31F-CD40AAC8E52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76631339-D991-4E10-865F-ECA5C10D6BB2}"/>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34261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210C-40D4-4F85-9310-139829E159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7EB86-D83A-4EE7-BE36-8B42F860EA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9D179E7-88D4-46F0-8B7C-FA4317D1D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47C8964-58D2-44F3-98DF-0209EBD1D659}"/>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2021-09-18</a:t>
            </a:fld>
            <a:endParaRPr lang="en-CA"/>
          </a:p>
        </p:txBody>
      </p:sp>
      <p:sp>
        <p:nvSpPr>
          <p:cNvPr id="6" name="Footer Placeholder 5">
            <a:extLst>
              <a:ext uri="{FF2B5EF4-FFF2-40B4-BE49-F238E27FC236}">
                <a16:creationId xmlns:a16="http://schemas.microsoft.com/office/drawing/2014/main" id="{F52B02B7-6D46-4ECB-BB94-6C2DDB9A6206}"/>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5264876F-7A37-4664-B349-21125740BB6D}"/>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113555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48A2-A3F6-464A-AD09-0ABF1110842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B03BD8-FA8C-45CB-910F-C1EC8FE02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E0C2F-0675-4C4E-B3BD-E05F027C3B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BEE934C-34B7-4244-83C5-8DAA744AD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8A863-E259-451F-8237-5D19D0F9F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4FC0C41-64E8-40C2-81A4-DF0FEC757F7E}"/>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2021-09-18</a:t>
            </a:fld>
            <a:endParaRPr lang="en-CA"/>
          </a:p>
        </p:txBody>
      </p:sp>
      <p:sp>
        <p:nvSpPr>
          <p:cNvPr id="8" name="Footer Placeholder 7">
            <a:extLst>
              <a:ext uri="{FF2B5EF4-FFF2-40B4-BE49-F238E27FC236}">
                <a16:creationId xmlns:a16="http://schemas.microsoft.com/office/drawing/2014/main" id="{71C3311F-6624-4FE2-B377-44FBECED74B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19BBCBDE-2B63-4B6F-BB2E-E0AE8433A2A8}"/>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280221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18A7-E4EF-4BC5-80CA-62E6EA83E743}"/>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7177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A4B671-79F2-4AFF-9A8A-76ABCE5558E2}"/>
              </a:ext>
            </a:extLst>
          </p:cNvPr>
          <p:cNvSpPr/>
          <p:nvPr/>
        </p:nvSpPr>
        <p:spPr>
          <a:xfrm>
            <a:off x="0" y="6513547"/>
            <a:ext cx="4062953" cy="353505"/>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MFV</a:t>
            </a:r>
          </a:p>
        </p:txBody>
      </p:sp>
      <p:sp>
        <p:nvSpPr>
          <p:cNvPr id="7" name="Rectangle 6">
            <a:extLst>
              <a:ext uri="{FF2B5EF4-FFF2-40B4-BE49-F238E27FC236}">
                <a16:creationId xmlns:a16="http://schemas.microsoft.com/office/drawing/2014/main" id="{347DECAA-5BDD-4AA8-9EEC-E63195A83534}"/>
              </a:ext>
            </a:extLst>
          </p:cNvPr>
          <p:cNvSpPr/>
          <p:nvPr/>
        </p:nvSpPr>
        <p:spPr>
          <a:xfrm>
            <a:off x="4066096" y="6513547"/>
            <a:ext cx="4062953" cy="353505"/>
          </a:xfrm>
          <a:prstGeom prst="rect">
            <a:avLst/>
          </a:prstGeom>
          <a:solidFill>
            <a:srgbClr val="40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AGA</a:t>
            </a:r>
          </a:p>
        </p:txBody>
      </p:sp>
      <p:sp>
        <p:nvSpPr>
          <p:cNvPr id="8" name="Rectangle 7">
            <a:extLst>
              <a:ext uri="{FF2B5EF4-FFF2-40B4-BE49-F238E27FC236}">
                <a16:creationId xmlns:a16="http://schemas.microsoft.com/office/drawing/2014/main" id="{802F4FD7-5DF9-441E-A335-21D925092407}"/>
              </a:ext>
            </a:extLst>
          </p:cNvPr>
          <p:cNvSpPr/>
          <p:nvPr/>
        </p:nvSpPr>
        <p:spPr>
          <a:xfrm>
            <a:off x="8129049" y="6513547"/>
            <a:ext cx="4062953" cy="353505"/>
          </a:xfrm>
          <a:prstGeom prst="rect">
            <a:avLst/>
          </a:prstGeom>
          <a:solidFill>
            <a:srgbClr val="B2B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29294C"/>
                </a:solidFill>
                <a:latin typeface="Cuprum" panose="00000500000000000000" pitchFamily="2" charset="0"/>
              </a:rPr>
              <a:t>19 SEPTEMBRE 2021</a:t>
            </a:r>
          </a:p>
        </p:txBody>
      </p:sp>
    </p:spTree>
    <p:extLst>
      <p:ext uri="{BB962C8B-B14F-4D97-AF65-F5344CB8AC3E}">
        <p14:creationId xmlns:p14="http://schemas.microsoft.com/office/powerpoint/2010/main" val="76673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4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EB705-F6C7-49DF-8F8F-48046C602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CE1FADC2-C5A0-487C-BD8E-8AAC4771C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414284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4"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552C9-7A02-427B-B884-6C0B65DE1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4FE027-0F2D-4E8B-BB36-915CA34A2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63DFCF-A455-4563-B7BD-EF148302E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E17B0-BD90-4A8B-99B0-5D86631D8EC5}" type="datetimeFigureOut">
              <a:rPr lang="en-CA" smtClean="0"/>
              <a:t>2021-09-18</a:t>
            </a:fld>
            <a:endParaRPr lang="en-CA"/>
          </a:p>
        </p:txBody>
      </p:sp>
      <p:sp>
        <p:nvSpPr>
          <p:cNvPr id="5" name="Footer Placeholder 4">
            <a:extLst>
              <a:ext uri="{FF2B5EF4-FFF2-40B4-BE49-F238E27FC236}">
                <a16:creationId xmlns:a16="http://schemas.microsoft.com/office/drawing/2014/main" id="{478BAB77-E658-4664-8F61-9763B7964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8D15E6-6B18-4A08-B6C6-49DEAA0AB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94AFA-BE8A-40BF-8980-4F7AAB1886B5}" type="slidenum">
              <a:rPr lang="en-CA" smtClean="0"/>
              <a:t>‹#›</a:t>
            </a:fld>
            <a:endParaRPr lang="en-CA"/>
          </a:p>
        </p:txBody>
      </p:sp>
    </p:spTree>
    <p:extLst>
      <p:ext uri="{BB962C8B-B14F-4D97-AF65-F5344CB8AC3E}">
        <p14:creationId xmlns:p14="http://schemas.microsoft.com/office/powerpoint/2010/main" val="31230583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7"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jpe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18.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8.xml"/><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8.xml"/><Relationship Id="rId5" Type="http://schemas.openxmlformats.org/officeDocument/2006/relationships/image" Target="../media/image79.jpeg"/><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8.xml"/><Relationship Id="rId4" Type="http://schemas.openxmlformats.org/officeDocument/2006/relationships/image" Target="../media/image83.jpe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90.gif"/><Relationship Id="rId13" Type="http://schemas.openxmlformats.org/officeDocument/2006/relationships/image" Target="../media/image95.png"/><Relationship Id="rId18" Type="http://schemas.openxmlformats.org/officeDocument/2006/relationships/image" Target="../media/image100.jpe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jpeg"/><Relationship Id="rId17" Type="http://schemas.openxmlformats.org/officeDocument/2006/relationships/image" Target="../media/image99.png"/><Relationship Id="rId2" Type="http://schemas.openxmlformats.org/officeDocument/2006/relationships/image" Target="../media/image84.png"/><Relationship Id="rId16" Type="http://schemas.openxmlformats.org/officeDocument/2006/relationships/image" Target="../media/image98.jpeg"/><Relationship Id="rId20" Type="http://schemas.openxmlformats.org/officeDocument/2006/relationships/image" Target="../media/image102.jpeg"/><Relationship Id="rId1" Type="http://schemas.openxmlformats.org/officeDocument/2006/relationships/slideLayout" Target="../slideLayouts/slideLayout18.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jpeg"/><Relationship Id="rId10" Type="http://schemas.openxmlformats.org/officeDocument/2006/relationships/image" Target="../media/image92.jpeg"/><Relationship Id="rId19" Type="http://schemas.openxmlformats.org/officeDocument/2006/relationships/image" Target="../media/image101.jpeg"/><Relationship Id="rId4" Type="http://schemas.openxmlformats.org/officeDocument/2006/relationships/image" Target="../media/image86.jp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jpeg"/></Relationships>
</file>

<file path=ppt/slides/_rels/slide3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18.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jpeg"/><Relationship Id="rId10" Type="http://schemas.openxmlformats.org/officeDocument/2006/relationships/image" Target="../media/image118.jpeg"/><Relationship Id="rId4" Type="http://schemas.openxmlformats.org/officeDocument/2006/relationships/image" Target="../media/image112.png"/><Relationship Id="rId9" Type="http://schemas.openxmlformats.org/officeDocument/2006/relationships/image" Target="../media/image117.jpeg"/></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22.jpeg"/><Relationship Id="rId7" Type="http://schemas.openxmlformats.org/officeDocument/2006/relationships/image" Target="../media/image126.jpeg"/><Relationship Id="rId2" Type="http://schemas.openxmlformats.org/officeDocument/2006/relationships/image" Target="../media/image121.jpeg"/><Relationship Id="rId1" Type="http://schemas.openxmlformats.org/officeDocument/2006/relationships/slideLayout" Target="../slideLayouts/slideLayout18.xml"/><Relationship Id="rId6" Type="http://schemas.openxmlformats.org/officeDocument/2006/relationships/image" Target="../media/image125.png"/><Relationship Id="rId5" Type="http://schemas.openxmlformats.org/officeDocument/2006/relationships/image" Target="../media/image124.jpeg"/><Relationship Id="rId4" Type="http://schemas.openxmlformats.org/officeDocument/2006/relationships/image" Target="../media/image123.jpe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27.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E5D3013-09E1-47A6-9651-C390E465E3C9}"/>
              </a:ext>
            </a:extLst>
          </p:cNvPr>
          <p:cNvSpPr txBox="1"/>
          <p:nvPr/>
        </p:nvSpPr>
        <p:spPr>
          <a:xfrm>
            <a:off x="7239000" y="452900"/>
            <a:ext cx="4953000" cy="3705225"/>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L’Assemblée générale</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annuelle 2020-2021</a:t>
            </a:r>
          </a:p>
          <a:p>
            <a:pPr marL="457200" marR="0" algn="ctr"/>
            <a:endParaRPr lang="fr-CA" sz="800" b="1" dirty="0">
              <a:solidFill>
                <a:schemeClr val="bg1"/>
              </a:solidFill>
              <a:effectLst/>
              <a:latin typeface="Roboto" panose="02000000000000000000" pitchFamily="2" charset="0"/>
              <a:ea typeface="Roboto" panose="02000000000000000000" pitchFamily="2" charset="0"/>
              <a:cs typeface="Garamond" panose="02020404030301010803" pitchFamily="18" charset="0"/>
            </a:endParaRPr>
          </a:p>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Maison des familles </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de Verdun (MFV)</a:t>
            </a:r>
          </a:p>
          <a:p>
            <a:pPr marL="457200" marR="0" algn="ctr">
              <a:spcBef>
                <a:spcPts val="600"/>
              </a:spcBef>
              <a:spcAft>
                <a:spcPts val="600"/>
              </a:spcAft>
            </a:pPr>
            <a:endParaRPr lang="fr-CA" sz="800" b="1" dirty="0">
              <a:solidFill>
                <a:schemeClr val="bg1"/>
              </a:solidFill>
              <a:latin typeface="Roboto" panose="02000000000000000000" pitchFamily="2" charset="0"/>
              <a:ea typeface="Roboto" panose="02000000000000000000" pitchFamily="2" charset="0"/>
            </a:endParaRPr>
          </a:p>
          <a:p>
            <a:pPr marL="457200" marR="0" algn="ctr">
              <a:spcBef>
                <a:spcPts val="600"/>
              </a:spcBef>
              <a:spcAft>
                <a:spcPts val="600"/>
              </a:spcAft>
            </a:pPr>
            <a:r>
              <a:rPr lang="fr-CA" sz="2800" dirty="0">
                <a:solidFill>
                  <a:schemeClr val="bg1"/>
                </a:solidFill>
                <a:latin typeface="Roboto" panose="02000000000000000000" pitchFamily="2" charset="0"/>
                <a:ea typeface="Roboto" panose="02000000000000000000" pitchFamily="2" charset="0"/>
              </a:rPr>
              <a:t>19 septembre 2021</a:t>
            </a:r>
            <a:endParaRPr lang="en-CA" sz="2800" dirty="0">
              <a:solidFill>
                <a:schemeClr val="bg1"/>
              </a:solidFill>
              <a:latin typeface="Roboto" panose="02000000000000000000" pitchFamily="2" charset="0"/>
              <a:ea typeface="Roboto" panose="02000000000000000000" pitchFamily="2" charset="0"/>
            </a:endParaRPr>
          </a:p>
        </p:txBody>
      </p:sp>
      <p:grpSp>
        <p:nvGrpSpPr>
          <p:cNvPr id="22" name="Group 21">
            <a:extLst>
              <a:ext uri="{FF2B5EF4-FFF2-40B4-BE49-F238E27FC236}">
                <a16:creationId xmlns:a16="http://schemas.microsoft.com/office/drawing/2014/main" id="{B5EC122A-CF27-4550-A0EB-7A8C0FE8BD22}"/>
              </a:ext>
            </a:extLst>
          </p:cNvPr>
          <p:cNvGrpSpPr/>
          <p:nvPr/>
        </p:nvGrpSpPr>
        <p:grpSpPr>
          <a:xfrm>
            <a:off x="10412376" y="4827846"/>
            <a:ext cx="1492325" cy="1759245"/>
            <a:chOff x="8820150" y="3962400"/>
            <a:chExt cx="2343150" cy="2762250"/>
          </a:xfrm>
        </p:grpSpPr>
        <p:sp>
          <p:nvSpPr>
            <p:cNvPr id="20" name="Rectangle 19">
              <a:extLst>
                <a:ext uri="{FF2B5EF4-FFF2-40B4-BE49-F238E27FC236}">
                  <a16:creationId xmlns:a16="http://schemas.microsoft.com/office/drawing/2014/main" id="{90BC3BC9-0D0F-498D-B417-1EAB040BEE56}"/>
                </a:ext>
              </a:extLst>
            </p:cNvPr>
            <p:cNvSpPr/>
            <p:nvPr/>
          </p:nvSpPr>
          <p:spPr>
            <a:xfrm>
              <a:off x="8896350" y="3962400"/>
              <a:ext cx="2190750" cy="2762250"/>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descr="A picture containing text&#10;&#10;Description automatically generated">
              <a:extLst>
                <a:ext uri="{FF2B5EF4-FFF2-40B4-BE49-F238E27FC236}">
                  <a16:creationId xmlns:a16="http://schemas.microsoft.com/office/drawing/2014/main" id="{24DC7F07-624A-43D2-8DCC-6DAE0A7835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0150" y="4095750"/>
              <a:ext cx="2343150" cy="2343150"/>
            </a:xfrm>
            <a:prstGeom prst="rect">
              <a:avLst/>
            </a:prstGeom>
          </p:spPr>
        </p:pic>
      </p:grpSp>
      <p:sp>
        <p:nvSpPr>
          <p:cNvPr id="23" name="TextBox 22">
            <a:extLst>
              <a:ext uri="{FF2B5EF4-FFF2-40B4-BE49-F238E27FC236}">
                <a16:creationId xmlns:a16="http://schemas.microsoft.com/office/drawing/2014/main" id="{E752F3FE-5CD9-469F-A1DA-437BD0F15D5C}"/>
              </a:ext>
            </a:extLst>
          </p:cNvPr>
          <p:cNvSpPr txBox="1"/>
          <p:nvPr/>
        </p:nvSpPr>
        <p:spPr>
          <a:xfrm>
            <a:off x="7430386" y="3828356"/>
            <a:ext cx="4685414" cy="1084419"/>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BIENVENUE</a:t>
            </a:r>
            <a:endParaRPr lang="en-CA" sz="28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2384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DDF94-0346-4B31-8378-0338DFA898CB}"/>
              </a:ext>
            </a:extLst>
          </p:cNvPr>
          <p:cNvSpPr/>
          <p:nvPr/>
        </p:nvSpPr>
        <p:spPr>
          <a:xfrm>
            <a:off x="0" y="63794"/>
            <a:ext cx="12192000" cy="64433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C38C50C9-97D8-4506-9B6E-A901D66E9F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37007" y="4366826"/>
            <a:ext cx="5040000" cy="1048231"/>
          </a:xfrm>
          <a:prstGeom prst="rect">
            <a:avLst/>
          </a:prstGeom>
          <a:solidFill>
            <a:schemeClr val="bg1"/>
          </a:solidFill>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BA2E96D-FBE5-471B-B5C7-28246D316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1310" y="1442943"/>
            <a:ext cx="2520000" cy="1052652"/>
          </a:xfrm>
          <a:prstGeom prst="rect">
            <a:avLst/>
          </a:prstGeom>
          <a:solidFill>
            <a:schemeClr val="bg1"/>
          </a:solidFill>
          <a:ln>
            <a:no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01F1E727-0BED-4ACD-80DF-93054E6932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84603" y="1445080"/>
            <a:ext cx="2520000" cy="1052648"/>
          </a:xfrm>
          <a:prstGeom prst="rect">
            <a:avLst/>
          </a:prstGeom>
          <a:solidFill>
            <a:schemeClr val="bg1"/>
          </a:solidFill>
          <a:ln>
            <a:no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E4B04F1-EE0A-4E5B-8F54-B701D33F32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87385" y="2674164"/>
            <a:ext cx="2520000" cy="1043420"/>
          </a:xfrm>
          <a:prstGeom prst="rect">
            <a:avLst/>
          </a:prstGeom>
          <a:solidFill>
            <a:schemeClr val="bg1"/>
          </a:solidFill>
          <a:ln>
            <a:no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2244550C-14E8-4BED-9BA1-C4EEE3B64623}"/>
              </a:ext>
            </a:extLst>
          </p:cNvPr>
          <p:cNvSpPr/>
          <p:nvPr/>
        </p:nvSpPr>
        <p:spPr>
          <a:xfrm>
            <a:off x="0" y="63794"/>
            <a:ext cx="5702770" cy="645396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outerShdw blurRad="50800" dist="38100" dir="2700000" algn="tl" rotWithShape="0">
                  <a:prstClr val="black">
                    <a:alpha val="40000"/>
                  </a:prstClr>
                </a:outerShdw>
              </a:effectLst>
            </a:endParaRPr>
          </a:p>
        </p:txBody>
      </p:sp>
      <p:pic>
        <p:nvPicPr>
          <p:cNvPr id="9" name="Picture 8" descr="A picture containing diagram&#10;&#10;Description automatically generated">
            <a:extLst>
              <a:ext uri="{FF2B5EF4-FFF2-40B4-BE49-F238E27FC236}">
                <a16:creationId xmlns:a16="http://schemas.microsoft.com/office/drawing/2014/main" id="{54F405A7-A4A4-4B77-9FA4-56967E90F14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3033" y="1132135"/>
            <a:ext cx="4958981" cy="5320795"/>
          </a:xfrm>
          <a:prstGeom prst="rect">
            <a:avLst/>
          </a:prstGeom>
          <a:solidFill>
            <a:schemeClr val="bg1"/>
          </a:solidFill>
          <a:ln>
            <a:no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F983DA6B-926D-4D17-828E-9D17EB1C8A76}"/>
              </a:ext>
            </a:extLst>
          </p:cNvPr>
          <p:cNvSpPr txBox="1"/>
          <p:nvPr/>
        </p:nvSpPr>
        <p:spPr>
          <a:xfrm>
            <a:off x="357850" y="420429"/>
            <a:ext cx="4065847" cy="420628"/>
          </a:xfrm>
          <a:prstGeom prst="rect">
            <a:avLst/>
          </a:prstGeom>
          <a:noFill/>
        </p:spPr>
        <p:txBody>
          <a:bodyPr wrap="square" rtlCol="0" anchor="ctr" anchorCtr="0">
            <a:spAutoFit/>
          </a:bodyPr>
          <a:lstStyle/>
          <a:p>
            <a:pPr marR="0" algn="l" rtl="0"/>
            <a:r>
              <a:rPr lang="en-US" sz="3200" b="0" i="0" u="none" strike="noStrike" baseline="30000" dirty="0">
                <a:solidFill>
                  <a:schemeClr val="accent6">
                    <a:lumMod val="50000"/>
                  </a:schemeClr>
                </a:solidFill>
                <a:latin typeface="Roboto Black" panose="02000000000000000000" pitchFamily="2" charset="0"/>
              </a:rPr>
              <a:t>POPULATION VERDUNOISE</a:t>
            </a:r>
          </a:p>
        </p:txBody>
      </p:sp>
    </p:spTree>
    <p:extLst>
      <p:ext uri="{BB962C8B-B14F-4D97-AF65-F5344CB8AC3E}">
        <p14:creationId xmlns:p14="http://schemas.microsoft.com/office/powerpoint/2010/main" val="403975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DDF94-0346-4B31-8378-0338DFA898CB}"/>
              </a:ext>
            </a:extLst>
          </p:cNvPr>
          <p:cNvSpPr/>
          <p:nvPr/>
        </p:nvSpPr>
        <p:spPr>
          <a:xfrm>
            <a:off x="0" y="42532"/>
            <a:ext cx="12192000" cy="65177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F0D5FBE4-1891-4EC7-A9AC-AD142F01BE4A}"/>
              </a:ext>
            </a:extLst>
          </p:cNvPr>
          <p:cNvSpPr/>
          <p:nvPr/>
        </p:nvSpPr>
        <p:spPr>
          <a:xfrm>
            <a:off x="0" y="42532"/>
            <a:ext cx="4040372" cy="651775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5" name="TextBox 4">
            <a:extLst>
              <a:ext uri="{FF2B5EF4-FFF2-40B4-BE49-F238E27FC236}">
                <a16:creationId xmlns:a16="http://schemas.microsoft.com/office/drawing/2014/main" id="{75DE4BB4-1FCC-40C7-A510-6E87ED8E1509}"/>
              </a:ext>
            </a:extLst>
          </p:cNvPr>
          <p:cNvSpPr txBox="1"/>
          <p:nvPr/>
        </p:nvSpPr>
        <p:spPr>
          <a:xfrm>
            <a:off x="372483" y="2438400"/>
            <a:ext cx="3505494" cy="3785419"/>
          </a:xfrm>
          <a:prstGeom prst="rect">
            <a:avLst/>
          </a:prstGeom>
        </p:spPr>
        <p:txBody>
          <a:bodyPr vert="horz" lIns="91440" tIns="45720" rIns="91440" bIns="45720" rtlCol="0">
            <a:normAutofit/>
          </a:bodyPr>
          <a:lstStyle/>
          <a:p>
            <a:r>
              <a:rPr lang="fr-FR" sz="2000" dirty="0">
                <a:latin typeface="Roboto" panose="02000000000000000000" pitchFamily="2" charset="0"/>
                <a:ea typeface="Roboto" panose="02000000000000000000" pitchFamily="2" charset="0"/>
              </a:rPr>
              <a:t>Facteurs de risque les plus fréquents </a:t>
            </a:r>
          </a:p>
          <a:p>
            <a:r>
              <a:rPr lang="fr-FR" sz="2000" dirty="0">
                <a:latin typeface="Roboto" panose="02000000000000000000" pitchFamily="2" charset="0"/>
                <a:ea typeface="Roboto" panose="02000000000000000000" pitchFamily="2" charset="0"/>
              </a:rPr>
              <a:t> </a:t>
            </a:r>
          </a:p>
          <a:p>
            <a:r>
              <a:rPr lang="fr-FR" sz="2000" dirty="0">
                <a:latin typeface="Roboto" panose="02000000000000000000" pitchFamily="2" charset="0"/>
                <a:ea typeface="Roboto" panose="02000000000000000000" pitchFamily="2" charset="0"/>
              </a:rPr>
              <a:t>Le nombre TOTAL familles rejointes = 290</a:t>
            </a:r>
            <a:endParaRPr lang="en-CA" sz="2000" dirty="0">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CFAC2DDB-3A84-4EDE-896C-77BD7018D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1586" y="1059630"/>
            <a:ext cx="7820088" cy="4738740"/>
          </a:xfrm>
          <a:prstGeom prst="rect">
            <a:avLst/>
          </a:prstGeom>
          <a:solidFill>
            <a:schemeClr val="bg1"/>
          </a:solidFill>
          <a:ln>
            <a:noFill/>
          </a:ln>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642CF649-3D4D-4A7D-8F27-E3B2729FE5E3}"/>
              </a:ext>
            </a:extLst>
          </p:cNvPr>
          <p:cNvSpPr txBox="1"/>
          <p:nvPr/>
        </p:nvSpPr>
        <p:spPr>
          <a:xfrm>
            <a:off x="361500" y="276445"/>
            <a:ext cx="3346349" cy="1155322"/>
          </a:xfrm>
          <a:prstGeom prst="rect">
            <a:avLst/>
          </a:prstGeom>
        </p:spPr>
        <p:txBody>
          <a:bodyPr vert="horz" lIns="91440" tIns="45720" rIns="91440" bIns="45720" rtlCol="0" anchor="ctr">
            <a:normAutofit fontScale="92500" lnSpcReduction="1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Notre clientèle et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err="1">
                <a:solidFill>
                  <a:srgbClr val="29294C"/>
                </a:solidFill>
                <a:latin typeface="Roboto" panose="02000000000000000000" pitchFamily="2" charset="0"/>
                <a:ea typeface="Roboto" panose="02000000000000000000" pitchFamily="2" charset="0"/>
                <a:cs typeface="+mj-cs"/>
              </a:rPr>
              <a:t>leurs</a:t>
            </a:r>
            <a:r>
              <a:rPr lang="en-US" sz="2400" b="1" kern="1200" dirty="0">
                <a:solidFill>
                  <a:srgbClr val="29294C"/>
                </a:solidFill>
                <a:latin typeface="Roboto" panose="02000000000000000000" pitchFamily="2" charset="0"/>
                <a:ea typeface="Roboto" panose="02000000000000000000" pitchFamily="2" charset="0"/>
                <a:cs typeface="+mj-cs"/>
              </a:rPr>
              <a:t> </a:t>
            </a:r>
            <a:r>
              <a:rPr lang="en-US" sz="2400" b="1" kern="1200" dirty="0" err="1">
                <a:solidFill>
                  <a:srgbClr val="29294C"/>
                </a:solidFill>
                <a:latin typeface="Roboto" panose="02000000000000000000" pitchFamily="2" charset="0"/>
                <a:ea typeface="Roboto" panose="02000000000000000000" pitchFamily="2" charset="0"/>
                <a:cs typeface="+mj-cs"/>
              </a:rPr>
              <a:t>vulnérabilités</a:t>
            </a:r>
            <a:r>
              <a:rPr lang="en-US" sz="2400" b="1" kern="1200" dirty="0">
                <a:solidFill>
                  <a:srgbClr val="29294C"/>
                </a:solidFill>
                <a:latin typeface="Roboto" panose="02000000000000000000" pitchFamily="2" charset="0"/>
                <a:ea typeface="Roboto" panose="02000000000000000000" pitchFamily="2" charset="0"/>
                <a:cs typeface="+mj-cs"/>
              </a:rPr>
              <a: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a:solidFill>
                  <a:srgbClr val="29294C"/>
                </a:solidFill>
                <a:latin typeface="Roboto" panose="02000000000000000000" pitchFamily="2" charset="0"/>
                <a:ea typeface="Roboto" panose="02000000000000000000" pitchFamily="2" charset="0"/>
                <a:cs typeface="+mj-cs"/>
              </a:rPr>
              <a:t>(</a:t>
            </a:r>
            <a:r>
              <a:rPr lang="en-US" sz="2400" b="1" kern="1200" dirty="0" err="1">
                <a:solidFill>
                  <a:srgbClr val="29294C"/>
                </a:solidFill>
                <a:latin typeface="Roboto" panose="02000000000000000000" pitchFamily="2" charset="0"/>
                <a:ea typeface="Roboto" panose="02000000000000000000" pitchFamily="2" charset="0"/>
                <a:cs typeface="+mj-cs"/>
              </a:rPr>
              <a:t>données</a:t>
            </a:r>
            <a:r>
              <a:rPr lang="en-US" sz="2400" b="1" kern="1200" dirty="0">
                <a:solidFill>
                  <a:srgbClr val="29294C"/>
                </a:solidFill>
                <a:latin typeface="Roboto" panose="02000000000000000000" pitchFamily="2" charset="0"/>
                <a:ea typeface="Roboto" panose="02000000000000000000" pitchFamily="2" charset="0"/>
                <a:cs typeface="+mj-cs"/>
              </a:rPr>
              <a:t> 2019-2020) : </a:t>
            </a:r>
          </a:p>
        </p:txBody>
      </p:sp>
    </p:spTree>
    <p:extLst>
      <p:ext uri="{BB962C8B-B14F-4D97-AF65-F5344CB8AC3E}">
        <p14:creationId xmlns:p14="http://schemas.microsoft.com/office/powerpoint/2010/main" val="57149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DDF94-0346-4B31-8378-0338DFA898CB}"/>
              </a:ext>
            </a:extLst>
          </p:cNvPr>
          <p:cNvSpPr/>
          <p:nvPr/>
        </p:nvSpPr>
        <p:spPr>
          <a:xfrm>
            <a:off x="0" y="42532"/>
            <a:ext cx="12192000" cy="65177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F0D5FBE4-1891-4EC7-A9AC-AD142F01BE4A}"/>
              </a:ext>
            </a:extLst>
          </p:cNvPr>
          <p:cNvSpPr/>
          <p:nvPr/>
        </p:nvSpPr>
        <p:spPr>
          <a:xfrm>
            <a:off x="0" y="42532"/>
            <a:ext cx="4040372" cy="651775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5" name="TextBox 4">
            <a:extLst>
              <a:ext uri="{FF2B5EF4-FFF2-40B4-BE49-F238E27FC236}">
                <a16:creationId xmlns:a16="http://schemas.microsoft.com/office/drawing/2014/main" id="{75DE4BB4-1FCC-40C7-A510-6E87ED8E1509}"/>
              </a:ext>
            </a:extLst>
          </p:cNvPr>
          <p:cNvSpPr txBox="1"/>
          <p:nvPr/>
        </p:nvSpPr>
        <p:spPr>
          <a:xfrm>
            <a:off x="372483" y="2438400"/>
            <a:ext cx="3505494" cy="3785419"/>
          </a:xfrm>
          <a:prstGeom prst="rect">
            <a:avLst/>
          </a:prstGeom>
        </p:spPr>
        <p:txBody>
          <a:bodyPr vert="horz" lIns="91440" tIns="45720" rIns="91440" bIns="45720" rtlCol="0">
            <a:normAutofit/>
          </a:bodyPr>
          <a:lstStyle/>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monoparentalité</a:t>
            </a:r>
            <a:r>
              <a:rPr lang="en-US" sz="2000" dirty="0">
                <a:latin typeface="Roboto" panose="02000000000000000000" pitchFamily="2" charset="0"/>
                <a:ea typeface="Roboto" panose="02000000000000000000" pitchFamily="2" charset="0"/>
              </a:rPr>
              <a:t>, </a:t>
            </a:r>
          </a:p>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faible</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revenu</a:t>
            </a:r>
            <a:r>
              <a:rPr lang="en-US" sz="2000" dirty="0">
                <a:latin typeface="Roboto" panose="02000000000000000000" pitchFamily="2" charset="0"/>
                <a:ea typeface="Roboto" panose="02000000000000000000" pitchFamily="2" charset="0"/>
              </a:rPr>
              <a:t>, </a:t>
            </a:r>
          </a:p>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nouvel</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arrivant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ou</a:t>
            </a:r>
            <a:r>
              <a:rPr lang="en-US" sz="2000" dirty="0">
                <a:latin typeface="Roboto" panose="02000000000000000000" pitchFamily="2" charset="0"/>
                <a:ea typeface="Roboto" panose="02000000000000000000" pitchFamily="2" charset="0"/>
              </a:rPr>
              <a:t> immigrant, </a:t>
            </a:r>
          </a:p>
          <a:p>
            <a:pPr marL="342900" indent="-342900">
              <a:spcAft>
                <a:spcPts val="600"/>
              </a:spcAft>
              <a:buFont typeface="Arial" panose="020B0604020202020204" pitchFamily="34" charset="0"/>
              <a:buChar char="•"/>
            </a:pPr>
            <a:r>
              <a:rPr lang="en-US" sz="2000" dirty="0">
                <a:latin typeface="Roboto" panose="02000000000000000000" pitchFamily="2" charset="0"/>
                <a:ea typeface="Roboto" panose="02000000000000000000" pitchFamily="2" charset="0"/>
              </a:rPr>
              <a:t>parent adolescent, </a:t>
            </a:r>
          </a:p>
          <a:p>
            <a:pPr marL="342900" indent="-342900">
              <a:spcAft>
                <a:spcPts val="600"/>
              </a:spcAft>
              <a:buFont typeface="Arial" panose="020B0604020202020204" pitchFamily="34" charset="0"/>
              <a:buChar char="•"/>
            </a:pPr>
            <a:r>
              <a:rPr lang="en-US" sz="2000" dirty="0">
                <a:latin typeface="Roboto" panose="02000000000000000000" pitchFamily="2" charset="0"/>
                <a:ea typeface="Roboto" panose="02000000000000000000" pitchFamily="2" charset="0"/>
              </a:rPr>
              <a:t>enfant </a:t>
            </a:r>
            <a:r>
              <a:rPr lang="en-US" sz="2000" dirty="0" err="1">
                <a:latin typeface="Roboto" panose="02000000000000000000" pitchFamily="2" charset="0"/>
                <a:ea typeface="Roboto" panose="02000000000000000000" pitchFamily="2" charset="0"/>
              </a:rPr>
              <a:t>ou</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adulte</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éprouvant</a:t>
            </a:r>
            <a:r>
              <a:rPr lang="en-US" sz="2000" dirty="0">
                <a:latin typeface="Roboto" panose="02000000000000000000" pitchFamily="2" charset="0"/>
                <a:ea typeface="Roboto" panose="02000000000000000000" pitchFamily="2" charset="0"/>
              </a:rPr>
              <a:t> des </a:t>
            </a:r>
            <a:r>
              <a:rPr lang="en-US" sz="2000" dirty="0" err="1">
                <a:latin typeface="Roboto" panose="02000000000000000000" pitchFamily="2" charset="0"/>
                <a:ea typeface="Roboto" panose="02000000000000000000" pitchFamily="2" charset="0"/>
              </a:rPr>
              <a:t>difficultés</a:t>
            </a:r>
            <a:r>
              <a:rPr lang="en-US" sz="2000" dirty="0">
                <a:latin typeface="Roboto" panose="02000000000000000000" pitchFamily="2" charset="0"/>
                <a:ea typeface="Roboto" panose="02000000000000000000" pitchFamily="2" charset="0"/>
              </a:rPr>
              <a:t>,</a:t>
            </a:r>
          </a:p>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familles</a:t>
            </a:r>
            <a:r>
              <a:rPr lang="en-US" sz="2000" dirty="0">
                <a:latin typeface="Roboto" panose="02000000000000000000" pitchFamily="2" charset="0"/>
                <a:ea typeface="Roboto" panose="02000000000000000000" pitchFamily="2" charset="0"/>
              </a:rPr>
              <a:t> à </a:t>
            </a:r>
            <a:r>
              <a:rPr lang="en-US" sz="2000" dirty="0" err="1">
                <a:latin typeface="Roboto" panose="02000000000000000000" pitchFamily="2" charset="0"/>
                <a:ea typeface="Roboto" panose="02000000000000000000" pitchFamily="2" charset="0"/>
              </a:rPr>
              <a:t>risques</a:t>
            </a:r>
            <a:endParaRPr lang="en-US" sz="2000" dirty="0">
              <a:latin typeface="Roboto" panose="02000000000000000000" pitchFamily="2" charset="0"/>
              <a:ea typeface="Roboto" panose="02000000000000000000" pitchFamily="2" charset="0"/>
            </a:endParaRPr>
          </a:p>
        </p:txBody>
      </p:sp>
      <p:pic>
        <p:nvPicPr>
          <p:cNvPr id="7" name="Picture 6" descr="Diagram&#10;&#10;Description automatically generated with medium confidence">
            <a:extLst>
              <a:ext uri="{FF2B5EF4-FFF2-40B4-BE49-F238E27FC236}">
                <a16:creationId xmlns:a16="http://schemas.microsoft.com/office/drawing/2014/main" id="{DA318C3B-D567-4472-A0B3-E9A63E9652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2258" y="925033"/>
            <a:ext cx="7764857" cy="4678325"/>
          </a:xfrm>
          <a:prstGeom prst="rect">
            <a:avLst/>
          </a:prstGeom>
          <a:solidFill>
            <a:schemeClr val="bg1"/>
          </a:solidFill>
          <a:ln>
            <a:no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4C358C60-A24C-4159-9DA6-9D458E106ECD}"/>
              </a:ext>
            </a:extLst>
          </p:cNvPr>
          <p:cNvSpPr txBox="1"/>
          <p:nvPr/>
        </p:nvSpPr>
        <p:spPr>
          <a:xfrm>
            <a:off x="361500" y="276445"/>
            <a:ext cx="3346349" cy="1155322"/>
          </a:xfrm>
          <a:prstGeom prst="rect">
            <a:avLst/>
          </a:prstGeom>
        </p:spPr>
        <p:txBody>
          <a:bodyPr vert="horz" lIns="91440" tIns="45720" rIns="91440" bIns="45720" rtlCol="0" anchor="ctr">
            <a:normAutofit fontScale="92500" lnSpcReduction="1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Notre clientèle et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err="1">
                <a:solidFill>
                  <a:srgbClr val="29294C"/>
                </a:solidFill>
                <a:latin typeface="Roboto" panose="02000000000000000000" pitchFamily="2" charset="0"/>
                <a:ea typeface="Roboto" panose="02000000000000000000" pitchFamily="2" charset="0"/>
                <a:cs typeface="+mj-cs"/>
              </a:rPr>
              <a:t>leurs</a:t>
            </a:r>
            <a:r>
              <a:rPr lang="en-US" sz="2400" b="1" kern="1200" dirty="0">
                <a:solidFill>
                  <a:srgbClr val="29294C"/>
                </a:solidFill>
                <a:latin typeface="Roboto" panose="02000000000000000000" pitchFamily="2" charset="0"/>
                <a:ea typeface="Roboto" panose="02000000000000000000" pitchFamily="2" charset="0"/>
                <a:cs typeface="+mj-cs"/>
              </a:rPr>
              <a:t> </a:t>
            </a:r>
            <a:r>
              <a:rPr lang="en-US" sz="2400" b="1" kern="1200" dirty="0" err="1">
                <a:solidFill>
                  <a:srgbClr val="29294C"/>
                </a:solidFill>
                <a:latin typeface="Roboto" panose="02000000000000000000" pitchFamily="2" charset="0"/>
                <a:ea typeface="Roboto" panose="02000000000000000000" pitchFamily="2" charset="0"/>
                <a:cs typeface="+mj-cs"/>
              </a:rPr>
              <a:t>vulnérabilités</a:t>
            </a:r>
            <a:r>
              <a:rPr lang="en-US" sz="2400" b="1" kern="1200" dirty="0">
                <a:solidFill>
                  <a:srgbClr val="29294C"/>
                </a:solidFill>
                <a:latin typeface="Roboto" panose="02000000000000000000" pitchFamily="2" charset="0"/>
                <a:ea typeface="Roboto" panose="02000000000000000000" pitchFamily="2" charset="0"/>
                <a:cs typeface="+mj-cs"/>
              </a:rPr>
              <a: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a:solidFill>
                  <a:srgbClr val="29294C"/>
                </a:solidFill>
                <a:latin typeface="Roboto" panose="02000000000000000000" pitchFamily="2" charset="0"/>
                <a:ea typeface="Roboto" panose="02000000000000000000" pitchFamily="2" charset="0"/>
                <a:cs typeface="+mj-cs"/>
              </a:rPr>
              <a:t>(</a:t>
            </a:r>
            <a:r>
              <a:rPr lang="en-US" sz="2400" b="1" kern="1200" dirty="0" err="1">
                <a:solidFill>
                  <a:srgbClr val="29294C"/>
                </a:solidFill>
                <a:latin typeface="Roboto" panose="02000000000000000000" pitchFamily="2" charset="0"/>
                <a:ea typeface="Roboto" panose="02000000000000000000" pitchFamily="2" charset="0"/>
                <a:cs typeface="+mj-cs"/>
              </a:rPr>
              <a:t>données</a:t>
            </a:r>
            <a:r>
              <a:rPr lang="en-US" sz="2400" b="1" kern="1200" dirty="0">
                <a:solidFill>
                  <a:srgbClr val="29294C"/>
                </a:solidFill>
                <a:latin typeface="Roboto" panose="02000000000000000000" pitchFamily="2" charset="0"/>
                <a:ea typeface="Roboto" panose="02000000000000000000" pitchFamily="2" charset="0"/>
                <a:cs typeface="+mj-cs"/>
              </a:rPr>
              <a:t> 2019-2020) : </a:t>
            </a:r>
          </a:p>
        </p:txBody>
      </p:sp>
    </p:spTree>
    <p:extLst>
      <p:ext uri="{BB962C8B-B14F-4D97-AF65-F5344CB8AC3E}">
        <p14:creationId xmlns:p14="http://schemas.microsoft.com/office/powerpoint/2010/main" val="355017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E0576-C5C9-4D05-AEE1-E479E5E7FE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877" y="1123992"/>
            <a:ext cx="6480123" cy="3153848"/>
          </a:xfrm>
          <a:prstGeom prst="rect">
            <a:avLst/>
          </a:prstGeom>
        </p:spPr>
      </p:pic>
      <p:sp>
        <p:nvSpPr>
          <p:cNvPr id="6" name="TextBox 5">
            <a:extLst>
              <a:ext uri="{FF2B5EF4-FFF2-40B4-BE49-F238E27FC236}">
                <a16:creationId xmlns:a16="http://schemas.microsoft.com/office/drawing/2014/main" id="{01529187-AC9F-421C-A6E1-D2F5B6478F05}"/>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ENFANTS </a:t>
            </a:r>
          </a:p>
        </p:txBody>
      </p:sp>
      <p:pic>
        <p:nvPicPr>
          <p:cNvPr id="8" name="Picture 7" descr="A child standing next to a gingerbread house&#10;&#10;Description automatically generated with medium confidence">
            <a:extLst>
              <a:ext uri="{FF2B5EF4-FFF2-40B4-BE49-F238E27FC236}">
                <a16:creationId xmlns:a16="http://schemas.microsoft.com/office/drawing/2014/main" id="{EB972A2C-038F-4848-ADBE-DB64769F85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0" y="1198423"/>
            <a:ext cx="4956124" cy="3065874"/>
          </a:xfrm>
          <a:prstGeom prst="rect">
            <a:avLst/>
          </a:prstGeom>
        </p:spPr>
      </p:pic>
      <p:pic>
        <p:nvPicPr>
          <p:cNvPr id="4" name="Picture 3">
            <a:extLst>
              <a:ext uri="{FF2B5EF4-FFF2-40B4-BE49-F238E27FC236}">
                <a16:creationId xmlns:a16="http://schemas.microsoft.com/office/drawing/2014/main" id="{E4A85249-53F5-4348-B204-8C86E62FCB52}"/>
              </a:ext>
            </a:extLst>
          </p:cNvPr>
          <p:cNvPicPr>
            <a:picLocks noChangeAspect="1"/>
          </p:cNvPicPr>
          <p:nvPr/>
        </p:nvPicPr>
        <p:blipFill>
          <a:blip r:embed="rId4"/>
          <a:stretch>
            <a:fillRect/>
          </a:stretch>
        </p:blipFill>
        <p:spPr>
          <a:xfrm>
            <a:off x="433135" y="4830736"/>
            <a:ext cx="8930244" cy="1396327"/>
          </a:xfrm>
          <a:prstGeom prst="rect">
            <a:avLst/>
          </a:prstGeom>
        </p:spPr>
      </p:pic>
    </p:spTree>
    <p:extLst>
      <p:ext uri="{BB962C8B-B14F-4D97-AF65-F5344CB8AC3E}">
        <p14:creationId xmlns:p14="http://schemas.microsoft.com/office/powerpoint/2010/main" val="268546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136A1-FFCA-428A-957F-ACCC89C7BED4}"/>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PARENTS </a:t>
            </a:r>
          </a:p>
        </p:txBody>
      </p:sp>
      <p:sp>
        <p:nvSpPr>
          <p:cNvPr id="3" name="TextBox 2">
            <a:extLst>
              <a:ext uri="{FF2B5EF4-FFF2-40B4-BE49-F238E27FC236}">
                <a16:creationId xmlns:a16="http://schemas.microsoft.com/office/drawing/2014/main" id="{80C6CAE4-5EDF-436E-8CD3-DAD12E64AB00}"/>
              </a:ext>
            </a:extLst>
          </p:cNvPr>
          <p:cNvSpPr txBox="1"/>
          <p:nvPr/>
        </p:nvSpPr>
        <p:spPr>
          <a:xfrm>
            <a:off x="377877" y="828055"/>
            <a:ext cx="5117915" cy="405623"/>
          </a:xfrm>
          <a:prstGeom prst="rect">
            <a:avLst/>
          </a:prstGeom>
        </p:spPr>
        <p:txBody>
          <a:bodyPr vert="horz" lIns="91440" tIns="45720" rIns="91440" bIns="45720" rtlCol="0" anchor="ctr">
            <a:normAutofit/>
          </a:bodyPr>
          <a:lstStyle/>
          <a:p>
            <a:pPr>
              <a:lnSpc>
                <a:spcPct val="110000"/>
              </a:lnSpc>
            </a:pPr>
            <a:r>
              <a:rPr lang="en-US" b="1" kern="1200" dirty="0" err="1">
                <a:solidFill>
                  <a:srgbClr val="29294C"/>
                </a:solidFill>
                <a:latin typeface="Roboto" panose="02000000000000000000" pitchFamily="2" charset="0"/>
                <a:ea typeface="Roboto" panose="02000000000000000000" pitchFamily="2" charset="0"/>
                <a:cs typeface="+mj-cs"/>
              </a:rPr>
              <a:t>Cours</a:t>
            </a:r>
            <a:r>
              <a:rPr lang="en-US" b="1" kern="1200" dirty="0">
                <a:solidFill>
                  <a:srgbClr val="29294C"/>
                </a:solidFill>
                <a:latin typeface="Roboto" panose="02000000000000000000" pitchFamily="2" charset="0"/>
                <a:ea typeface="Roboto" panose="02000000000000000000" pitchFamily="2" charset="0"/>
                <a:cs typeface="+mj-cs"/>
              </a:rPr>
              <a:t> et ateliers </a:t>
            </a:r>
            <a:r>
              <a:rPr lang="en-US" b="1" kern="1200" dirty="0" err="1">
                <a:solidFill>
                  <a:srgbClr val="29294C"/>
                </a:solidFill>
                <a:latin typeface="Roboto" panose="02000000000000000000" pitchFamily="2" charset="0"/>
                <a:ea typeface="Roboto" panose="02000000000000000000" pitchFamily="2" charset="0"/>
                <a:cs typeface="+mj-cs"/>
              </a:rPr>
              <a:t>périnataux</a:t>
            </a:r>
            <a:r>
              <a:rPr lang="en-US" b="1" kern="1200" dirty="0">
                <a:solidFill>
                  <a:srgbClr val="29294C"/>
                </a:solidFill>
                <a:latin typeface="Roboto" panose="02000000000000000000" pitchFamily="2" charset="0"/>
                <a:ea typeface="Roboto" panose="02000000000000000000" pitchFamily="2" charset="0"/>
                <a:cs typeface="+mj-cs"/>
              </a:rPr>
              <a:t> (</a:t>
            </a:r>
            <a:r>
              <a:rPr lang="en-US" b="1" kern="1200" dirty="0" err="1">
                <a:solidFill>
                  <a:srgbClr val="29294C"/>
                </a:solidFill>
                <a:latin typeface="Roboto" panose="02000000000000000000" pitchFamily="2" charset="0"/>
                <a:ea typeface="Roboto" panose="02000000000000000000" pitchFamily="2" charset="0"/>
                <a:cs typeface="+mj-cs"/>
              </a:rPr>
              <a:t>en</a:t>
            </a:r>
            <a:r>
              <a:rPr lang="en-US" b="1" kern="1200" dirty="0">
                <a:solidFill>
                  <a:srgbClr val="29294C"/>
                </a:solidFill>
                <a:latin typeface="Roboto" panose="02000000000000000000" pitchFamily="2" charset="0"/>
                <a:ea typeface="Roboto" panose="02000000000000000000" pitchFamily="2" charset="0"/>
                <a:cs typeface="+mj-cs"/>
              </a:rPr>
              <a:t> </a:t>
            </a:r>
            <a:r>
              <a:rPr lang="en-US" b="1" kern="1200" dirty="0" err="1">
                <a:solidFill>
                  <a:srgbClr val="29294C"/>
                </a:solidFill>
                <a:latin typeface="Roboto" panose="02000000000000000000" pitchFamily="2" charset="0"/>
                <a:ea typeface="Roboto" panose="02000000000000000000" pitchFamily="2" charset="0"/>
                <a:cs typeface="+mj-cs"/>
              </a:rPr>
              <a:t>virtuel</a:t>
            </a:r>
            <a:r>
              <a:rPr lang="en-US" b="1" kern="1200" dirty="0">
                <a:solidFill>
                  <a:srgbClr val="29294C"/>
                </a:solidFill>
                <a:latin typeface="Roboto" panose="02000000000000000000" pitchFamily="2" charset="0"/>
                <a:ea typeface="Roboto" panose="02000000000000000000" pitchFamily="2" charset="0"/>
                <a:cs typeface="+mj-cs"/>
              </a:rPr>
              <a:t>) </a:t>
            </a:r>
          </a:p>
        </p:txBody>
      </p:sp>
      <p:pic>
        <p:nvPicPr>
          <p:cNvPr id="5" name="Picture 4">
            <a:extLst>
              <a:ext uri="{FF2B5EF4-FFF2-40B4-BE49-F238E27FC236}">
                <a16:creationId xmlns:a16="http://schemas.microsoft.com/office/drawing/2014/main" id="{4E1B2F8F-C433-4893-BF63-EE7904E03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913" y="4498371"/>
            <a:ext cx="11465553" cy="2020121"/>
          </a:xfrm>
          <a:prstGeom prst="rect">
            <a:avLst/>
          </a:prstGeom>
        </p:spPr>
      </p:pic>
      <p:cxnSp>
        <p:nvCxnSpPr>
          <p:cNvPr id="61" name="Straight Connector 60">
            <a:extLst>
              <a:ext uri="{FF2B5EF4-FFF2-40B4-BE49-F238E27FC236}">
                <a16:creationId xmlns:a16="http://schemas.microsoft.com/office/drawing/2014/main" id="{EB12D03F-7ECF-4EF6-83E7-7919796C5683}"/>
              </a:ext>
            </a:extLst>
          </p:cNvPr>
          <p:cNvCxnSpPr/>
          <p:nvPr/>
        </p:nvCxnSpPr>
        <p:spPr>
          <a:xfrm>
            <a:off x="4073367" y="1754212"/>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cxnSp>
        <p:nvCxnSpPr>
          <p:cNvPr id="62" name="Straight Connector 61">
            <a:extLst>
              <a:ext uri="{FF2B5EF4-FFF2-40B4-BE49-F238E27FC236}">
                <a16:creationId xmlns:a16="http://schemas.microsoft.com/office/drawing/2014/main" id="{F552EBE5-DB23-43A4-B43A-84A834DE8AF2}"/>
              </a:ext>
            </a:extLst>
          </p:cNvPr>
          <p:cNvCxnSpPr/>
          <p:nvPr/>
        </p:nvCxnSpPr>
        <p:spPr>
          <a:xfrm>
            <a:off x="8336766" y="1733275"/>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grpSp>
        <p:nvGrpSpPr>
          <p:cNvPr id="71" name="Group 70">
            <a:extLst>
              <a:ext uri="{FF2B5EF4-FFF2-40B4-BE49-F238E27FC236}">
                <a16:creationId xmlns:a16="http://schemas.microsoft.com/office/drawing/2014/main" id="{FD08BABC-23C6-4BCD-8914-CE94D1F0B80D}"/>
              </a:ext>
            </a:extLst>
          </p:cNvPr>
          <p:cNvGrpSpPr/>
          <p:nvPr/>
        </p:nvGrpSpPr>
        <p:grpSpPr>
          <a:xfrm>
            <a:off x="432795" y="1729523"/>
            <a:ext cx="2948873" cy="2598720"/>
            <a:chOff x="432795" y="1729523"/>
            <a:chExt cx="2948873" cy="2598720"/>
          </a:xfrm>
        </p:grpSpPr>
        <p:sp>
          <p:nvSpPr>
            <p:cNvPr id="7" name="Rectangle 6">
              <a:extLst>
                <a:ext uri="{FF2B5EF4-FFF2-40B4-BE49-F238E27FC236}">
                  <a16:creationId xmlns:a16="http://schemas.microsoft.com/office/drawing/2014/main" id="{A4965E97-CC9C-48EF-BC96-ECD74EAD8E8C}"/>
                </a:ext>
              </a:extLst>
            </p:cNvPr>
            <p:cNvSpPr/>
            <p:nvPr/>
          </p:nvSpPr>
          <p:spPr>
            <a:xfrm>
              <a:off x="432795" y="3805023"/>
              <a:ext cx="2948873"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ATELIERS </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INTERACTIFS PRÉNATAUX</a:t>
              </a:r>
            </a:p>
          </p:txBody>
        </p:sp>
        <p:pic>
          <p:nvPicPr>
            <p:cNvPr id="65" name="Picture 64" descr="A close-up of people holding hands&#10;&#10;Description automatically generated with medium confidence">
              <a:extLst>
                <a:ext uri="{FF2B5EF4-FFF2-40B4-BE49-F238E27FC236}">
                  <a16:creationId xmlns:a16="http://schemas.microsoft.com/office/drawing/2014/main" id="{DC15E3C9-2409-43AB-A951-E1C854AA0E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231" y="1729523"/>
              <a:ext cx="2880000" cy="2044723"/>
            </a:xfrm>
            <a:prstGeom prst="roundRect">
              <a:avLst/>
            </a:prstGeom>
          </p:spPr>
        </p:pic>
      </p:grpSp>
      <p:grpSp>
        <p:nvGrpSpPr>
          <p:cNvPr id="72" name="Group 71">
            <a:extLst>
              <a:ext uri="{FF2B5EF4-FFF2-40B4-BE49-F238E27FC236}">
                <a16:creationId xmlns:a16="http://schemas.microsoft.com/office/drawing/2014/main" id="{D7F7E671-3D5F-428B-AF95-8DA58BC570A7}"/>
              </a:ext>
            </a:extLst>
          </p:cNvPr>
          <p:cNvGrpSpPr/>
          <p:nvPr/>
        </p:nvGrpSpPr>
        <p:grpSpPr>
          <a:xfrm>
            <a:off x="4765066" y="1729523"/>
            <a:ext cx="2880000" cy="2714167"/>
            <a:chOff x="4707571" y="1729523"/>
            <a:chExt cx="2880000" cy="2714167"/>
          </a:xfrm>
        </p:grpSpPr>
        <p:sp>
          <p:nvSpPr>
            <p:cNvPr id="38" name="Rectangle 37">
              <a:extLst>
                <a:ext uri="{FF2B5EF4-FFF2-40B4-BE49-F238E27FC236}">
                  <a16:creationId xmlns:a16="http://schemas.microsoft.com/office/drawing/2014/main" id="{C8B95857-9248-4146-8555-8CE473552C7E}"/>
                </a:ext>
              </a:extLst>
            </p:cNvPr>
            <p:cNvSpPr/>
            <p:nvPr/>
          </p:nvSpPr>
          <p:spPr>
            <a:xfrm>
              <a:off x="4728766" y="3689576"/>
              <a:ext cx="2837611" cy="754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29294C"/>
                  </a:solidFill>
                  <a:latin typeface="Roboto" panose="02000000000000000000" pitchFamily="2" charset="0"/>
                  <a:ea typeface="Roboto" panose="02000000000000000000" pitchFamily="2" charset="0"/>
                </a:rPr>
                <a:t>ATELIERS </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BALLON PRÉ-POST NATAL</a:t>
              </a:r>
            </a:p>
          </p:txBody>
        </p:sp>
        <p:pic>
          <p:nvPicPr>
            <p:cNvPr id="67" name="Picture 66" descr="A person sitting on a couch&#10;&#10;Description automatically generated with medium confidence">
              <a:extLst>
                <a:ext uri="{FF2B5EF4-FFF2-40B4-BE49-F238E27FC236}">
                  <a16:creationId xmlns:a16="http://schemas.microsoft.com/office/drawing/2014/main" id="{5C8EEFC3-3F7A-41B6-8951-74753FFBA1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07571" y="1729523"/>
              <a:ext cx="2880000" cy="2051503"/>
            </a:xfrm>
            <a:prstGeom prst="roundRect">
              <a:avLst/>
            </a:prstGeom>
          </p:spPr>
        </p:pic>
      </p:grpSp>
      <p:grpSp>
        <p:nvGrpSpPr>
          <p:cNvPr id="73" name="Group 72">
            <a:extLst>
              <a:ext uri="{FF2B5EF4-FFF2-40B4-BE49-F238E27FC236}">
                <a16:creationId xmlns:a16="http://schemas.microsoft.com/office/drawing/2014/main" id="{58E244C4-8534-456D-AA0F-B668E35BCE2E}"/>
              </a:ext>
            </a:extLst>
          </p:cNvPr>
          <p:cNvGrpSpPr/>
          <p:nvPr/>
        </p:nvGrpSpPr>
        <p:grpSpPr>
          <a:xfrm>
            <a:off x="9028466" y="1733272"/>
            <a:ext cx="2880000" cy="2594971"/>
            <a:chOff x="9028466" y="1733272"/>
            <a:chExt cx="2880000" cy="2594971"/>
          </a:xfrm>
        </p:grpSpPr>
        <p:sp>
          <p:nvSpPr>
            <p:cNvPr id="40" name="Rectangle 39">
              <a:extLst>
                <a:ext uri="{FF2B5EF4-FFF2-40B4-BE49-F238E27FC236}">
                  <a16:creationId xmlns:a16="http://schemas.microsoft.com/office/drawing/2014/main" id="{11A89F1C-93B6-493C-97D3-0823335361DA}"/>
                </a:ext>
              </a:extLst>
            </p:cNvPr>
            <p:cNvSpPr/>
            <p:nvPr/>
          </p:nvSpPr>
          <p:spPr>
            <a:xfrm>
              <a:off x="9281745" y="3805023"/>
              <a:ext cx="237344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ATELIERS </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MASSAGE BÉBÉ </a:t>
              </a:r>
            </a:p>
          </p:txBody>
        </p:sp>
        <p:pic>
          <p:nvPicPr>
            <p:cNvPr id="69" name="Picture 68" descr="A person holding a baby&#10;&#10;Description automatically generated">
              <a:extLst>
                <a:ext uri="{FF2B5EF4-FFF2-40B4-BE49-F238E27FC236}">
                  <a16:creationId xmlns:a16="http://schemas.microsoft.com/office/drawing/2014/main" id="{FE2B5330-E5EA-4A2C-A1E9-27844EC3AE7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r="-1"/>
            <a:stretch/>
          </p:blipFill>
          <p:spPr>
            <a:xfrm>
              <a:off x="9028466" y="1733272"/>
              <a:ext cx="2880000" cy="2051503"/>
            </a:xfrm>
            <a:prstGeom prst="roundRect">
              <a:avLst/>
            </a:prstGeom>
          </p:spPr>
        </p:pic>
      </p:grpSp>
    </p:spTree>
    <p:extLst>
      <p:ext uri="{BB962C8B-B14F-4D97-AF65-F5344CB8AC3E}">
        <p14:creationId xmlns:p14="http://schemas.microsoft.com/office/powerpoint/2010/main" val="382632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136A1-FFCA-428A-957F-ACCC89C7BED4}"/>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PARENTS </a:t>
            </a:r>
          </a:p>
        </p:txBody>
      </p:sp>
      <p:sp>
        <p:nvSpPr>
          <p:cNvPr id="3" name="TextBox 2">
            <a:extLst>
              <a:ext uri="{FF2B5EF4-FFF2-40B4-BE49-F238E27FC236}">
                <a16:creationId xmlns:a16="http://schemas.microsoft.com/office/drawing/2014/main" id="{80C6CAE4-5EDF-436E-8CD3-DAD12E64AB00}"/>
              </a:ext>
            </a:extLst>
          </p:cNvPr>
          <p:cNvSpPr txBox="1"/>
          <p:nvPr/>
        </p:nvSpPr>
        <p:spPr>
          <a:xfrm>
            <a:off x="377877" y="828055"/>
            <a:ext cx="5117915" cy="405623"/>
          </a:xfrm>
          <a:prstGeom prst="rect">
            <a:avLst/>
          </a:prstGeom>
        </p:spPr>
        <p:txBody>
          <a:bodyPr vert="horz" lIns="91440" tIns="45720" rIns="91440" bIns="45720" rtlCol="0" anchor="ctr">
            <a:normAutofit/>
          </a:bodyPr>
          <a:lstStyle/>
          <a:p>
            <a:pPr>
              <a:lnSpc>
                <a:spcPct val="110000"/>
              </a:lnSpc>
            </a:pPr>
            <a:r>
              <a:rPr lang="en-US" b="1" kern="1200" dirty="0" err="1">
                <a:solidFill>
                  <a:srgbClr val="29294C"/>
                </a:solidFill>
                <a:latin typeface="Roboto" panose="02000000000000000000" pitchFamily="2" charset="0"/>
                <a:ea typeface="Roboto" panose="02000000000000000000" pitchFamily="2" charset="0"/>
                <a:cs typeface="+mj-cs"/>
              </a:rPr>
              <a:t>Activités</a:t>
            </a:r>
            <a:r>
              <a:rPr lang="en-US" b="1" kern="1200" dirty="0">
                <a:solidFill>
                  <a:srgbClr val="29294C"/>
                </a:solidFill>
                <a:latin typeface="Roboto" panose="02000000000000000000" pitchFamily="2" charset="0"/>
                <a:ea typeface="Roboto" panose="02000000000000000000" pitchFamily="2" charset="0"/>
                <a:cs typeface="+mj-cs"/>
              </a:rPr>
              <a:t> de discussion</a:t>
            </a:r>
          </a:p>
        </p:txBody>
      </p:sp>
      <p:cxnSp>
        <p:nvCxnSpPr>
          <p:cNvPr id="61" name="Straight Connector 60">
            <a:extLst>
              <a:ext uri="{FF2B5EF4-FFF2-40B4-BE49-F238E27FC236}">
                <a16:creationId xmlns:a16="http://schemas.microsoft.com/office/drawing/2014/main" id="{EB12D03F-7ECF-4EF6-83E7-7919796C5683}"/>
              </a:ext>
            </a:extLst>
          </p:cNvPr>
          <p:cNvCxnSpPr/>
          <p:nvPr/>
        </p:nvCxnSpPr>
        <p:spPr>
          <a:xfrm>
            <a:off x="4073367" y="1839270"/>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cxnSp>
        <p:nvCxnSpPr>
          <p:cNvPr id="62" name="Straight Connector 61">
            <a:extLst>
              <a:ext uri="{FF2B5EF4-FFF2-40B4-BE49-F238E27FC236}">
                <a16:creationId xmlns:a16="http://schemas.microsoft.com/office/drawing/2014/main" id="{F552EBE5-DB23-43A4-B43A-84A834DE8AF2}"/>
              </a:ext>
            </a:extLst>
          </p:cNvPr>
          <p:cNvCxnSpPr/>
          <p:nvPr/>
        </p:nvCxnSpPr>
        <p:spPr>
          <a:xfrm>
            <a:off x="8336766" y="1818333"/>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sp>
        <p:nvSpPr>
          <p:cNvPr id="7" name="Rectangle 6">
            <a:extLst>
              <a:ext uri="{FF2B5EF4-FFF2-40B4-BE49-F238E27FC236}">
                <a16:creationId xmlns:a16="http://schemas.microsoft.com/office/drawing/2014/main" id="{A4965E97-CC9C-48EF-BC96-ECD74EAD8E8C}"/>
              </a:ext>
            </a:extLst>
          </p:cNvPr>
          <p:cNvSpPr/>
          <p:nvPr/>
        </p:nvSpPr>
        <p:spPr>
          <a:xfrm>
            <a:off x="432795" y="3890081"/>
            <a:ext cx="2948873"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Comment </a:t>
            </a:r>
            <a:r>
              <a:rPr lang="en-CA" sz="1400" b="1" dirty="0" err="1">
                <a:solidFill>
                  <a:srgbClr val="29294C"/>
                </a:solidFill>
                <a:latin typeface="Roboto" panose="02000000000000000000" pitchFamily="2" charset="0"/>
                <a:ea typeface="Roboto" panose="02000000000000000000" pitchFamily="2" charset="0"/>
              </a:rPr>
              <a:t>ça</a:t>
            </a:r>
            <a:r>
              <a:rPr lang="en-CA" sz="1400" b="1" dirty="0">
                <a:solidFill>
                  <a:srgbClr val="29294C"/>
                </a:solidFill>
                <a:latin typeface="Roboto" panose="02000000000000000000" pitchFamily="2" charset="0"/>
                <a:ea typeface="Roboto" panose="02000000000000000000" pitchFamily="2" charset="0"/>
              </a:rPr>
              <a:t> </a:t>
            </a:r>
            <a:r>
              <a:rPr lang="en-CA" sz="1400" b="1" dirty="0" err="1">
                <a:solidFill>
                  <a:srgbClr val="29294C"/>
                </a:solidFill>
                <a:latin typeface="Roboto" panose="02000000000000000000" pitchFamily="2" charset="0"/>
                <a:ea typeface="Roboto" panose="02000000000000000000" pitchFamily="2" charset="0"/>
              </a:rPr>
              <a:t>va</a:t>
            </a:r>
            <a:r>
              <a:rPr lang="en-CA" sz="1400" b="1" dirty="0">
                <a:solidFill>
                  <a:srgbClr val="29294C"/>
                </a:solidFill>
                <a:latin typeface="Roboto" panose="02000000000000000000" pitchFamily="2" charset="0"/>
                <a:ea typeface="Roboto" panose="02000000000000000000" pitchFamily="2" charset="0"/>
              </a:rPr>
              <a:t>?</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a:t>
            </a:r>
            <a:r>
              <a:rPr lang="en-CA" sz="1400" b="1" dirty="0" err="1">
                <a:solidFill>
                  <a:srgbClr val="29294C"/>
                </a:solidFill>
                <a:latin typeface="Roboto" panose="02000000000000000000" pitchFamily="2" charset="0"/>
                <a:ea typeface="Roboto" panose="02000000000000000000" pitchFamily="2" charset="0"/>
              </a:rPr>
              <a:t>en</a:t>
            </a:r>
            <a:r>
              <a:rPr lang="en-CA" sz="1400" b="1" dirty="0">
                <a:solidFill>
                  <a:srgbClr val="29294C"/>
                </a:solidFill>
                <a:latin typeface="Roboto" panose="02000000000000000000" pitchFamily="2" charset="0"/>
                <a:ea typeface="Roboto" panose="02000000000000000000" pitchFamily="2" charset="0"/>
              </a:rPr>
              <a:t> </a:t>
            </a:r>
            <a:r>
              <a:rPr lang="en-CA" sz="1400" b="1" dirty="0" err="1">
                <a:solidFill>
                  <a:srgbClr val="29294C"/>
                </a:solidFill>
                <a:latin typeface="Roboto" panose="02000000000000000000" pitchFamily="2" charset="0"/>
                <a:ea typeface="Roboto" panose="02000000000000000000" pitchFamily="2" charset="0"/>
              </a:rPr>
              <a:t>virtuel</a:t>
            </a:r>
            <a:r>
              <a:rPr lang="en-CA" sz="1400" b="1" dirty="0">
                <a:solidFill>
                  <a:srgbClr val="29294C"/>
                </a:solidFill>
                <a:latin typeface="Roboto" panose="02000000000000000000" pitchFamily="2" charset="0"/>
                <a:ea typeface="Roboto" panose="02000000000000000000" pitchFamily="2" charset="0"/>
              </a:rPr>
              <a:t>)</a:t>
            </a:r>
          </a:p>
        </p:txBody>
      </p:sp>
      <p:pic>
        <p:nvPicPr>
          <p:cNvPr id="65" name="Picture 64">
            <a:extLst>
              <a:ext uri="{FF2B5EF4-FFF2-40B4-BE49-F238E27FC236}">
                <a16:creationId xmlns:a16="http://schemas.microsoft.com/office/drawing/2014/main" id="{DC15E3C9-2409-43AB-A951-E1C854AA0E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7231" y="1814581"/>
            <a:ext cx="2880000" cy="2044723"/>
          </a:xfrm>
          <a:prstGeom prst="roundRect">
            <a:avLst/>
          </a:prstGeom>
        </p:spPr>
      </p:pic>
      <p:sp>
        <p:nvSpPr>
          <p:cNvPr id="38" name="Rectangle 37">
            <a:extLst>
              <a:ext uri="{FF2B5EF4-FFF2-40B4-BE49-F238E27FC236}">
                <a16:creationId xmlns:a16="http://schemas.microsoft.com/office/drawing/2014/main" id="{C8B95857-9248-4146-8555-8CE473552C7E}"/>
              </a:ext>
            </a:extLst>
          </p:cNvPr>
          <p:cNvSpPr/>
          <p:nvPr/>
        </p:nvSpPr>
        <p:spPr>
          <a:xfrm>
            <a:off x="4786261" y="3859304"/>
            <a:ext cx="2837611"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29294C"/>
                </a:solidFill>
                <a:latin typeface="Roboto" panose="02000000000000000000" pitchFamily="2" charset="0"/>
                <a:ea typeface="Roboto" panose="02000000000000000000" pitchFamily="2" charset="0"/>
              </a:rPr>
              <a:t>PARENT-THÉ</a:t>
            </a:r>
          </a:p>
          <a:p>
            <a:pPr algn="ctr"/>
            <a:r>
              <a:rPr lang="en-CA" sz="1400" b="1" dirty="0">
                <a:solidFill>
                  <a:srgbClr val="29294C"/>
                </a:solidFill>
                <a:latin typeface="Roboto" panose="02000000000000000000" pitchFamily="2" charset="0"/>
                <a:ea typeface="Roboto" panose="02000000000000000000" pitchFamily="2" charset="0"/>
              </a:rPr>
              <a:t>(à la MFV)</a:t>
            </a:r>
          </a:p>
        </p:txBody>
      </p:sp>
      <p:pic>
        <p:nvPicPr>
          <p:cNvPr id="67" name="Picture 66">
            <a:extLst>
              <a:ext uri="{FF2B5EF4-FFF2-40B4-BE49-F238E27FC236}">
                <a16:creationId xmlns:a16="http://schemas.microsoft.com/office/drawing/2014/main" id="{5C8EEFC3-3F7A-41B6-8951-74753FFBA1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65066" y="1814581"/>
            <a:ext cx="2880000" cy="2051503"/>
          </a:xfrm>
          <a:prstGeom prst="roundRect">
            <a:avLst/>
          </a:prstGeom>
        </p:spPr>
      </p:pic>
      <p:sp>
        <p:nvSpPr>
          <p:cNvPr id="40" name="Rectangle 39">
            <a:extLst>
              <a:ext uri="{FF2B5EF4-FFF2-40B4-BE49-F238E27FC236}">
                <a16:creationId xmlns:a16="http://schemas.microsoft.com/office/drawing/2014/main" id="{11A89F1C-93B6-493C-97D3-0823335361DA}"/>
              </a:ext>
            </a:extLst>
          </p:cNvPr>
          <p:cNvSpPr/>
          <p:nvPr/>
        </p:nvSpPr>
        <p:spPr>
          <a:xfrm>
            <a:off x="9281745" y="3890081"/>
            <a:ext cx="237344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COPARENTS</a:t>
            </a:r>
          </a:p>
          <a:p>
            <a:pPr algn="ctr"/>
            <a:r>
              <a:rPr lang="en-CA" sz="1400" b="1" dirty="0">
                <a:solidFill>
                  <a:srgbClr val="29294C"/>
                </a:solidFill>
                <a:latin typeface="Roboto" panose="02000000000000000000" pitchFamily="2" charset="0"/>
                <a:ea typeface="Roboto" panose="02000000000000000000" pitchFamily="2" charset="0"/>
              </a:rPr>
              <a:t>(</a:t>
            </a:r>
            <a:r>
              <a:rPr lang="en-CA" sz="1400" b="1" dirty="0" err="1">
                <a:solidFill>
                  <a:srgbClr val="29294C"/>
                </a:solidFill>
                <a:latin typeface="Roboto" panose="02000000000000000000" pitchFamily="2" charset="0"/>
                <a:ea typeface="Roboto" panose="02000000000000000000" pitchFamily="2" charset="0"/>
              </a:rPr>
              <a:t>en</a:t>
            </a:r>
            <a:r>
              <a:rPr lang="en-CA" sz="1400" b="1" dirty="0">
                <a:solidFill>
                  <a:srgbClr val="29294C"/>
                </a:solidFill>
                <a:latin typeface="Roboto" panose="02000000000000000000" pitchFamily="2" charset="0"/>
                <a:ea typeface="Roboto" panose="02000000000000000000" pitchFamily="2" charset="0"/>
              </a:rPr>
              <a:t> </a:t>
            </a:r>
            <a:r>
              <a:rPr lang="en-CA" sz="1400" b="1" dirty="0" err="1">
                <a:solidFill>
                  <a:srgbClr val="29294C"/>
                </a:solidFill>
                <a:latin typeface="Roboto" panose="02000000000000000000" pitchFamily="2" charset="0"/>
                <a:ea typeface="Roboto" panose="02000000000000000000" pitchFamily="2" charset="0"/>
              </a:rPr>
              <a:t>virtuel</a:t>
            </a:r>
            <a:r>
              <a:rPr lang="en-CA" sz="1400" b="1" dirty="0">
                <a:solidFill>
                  <a:srgbClr val="29294C"/>
                </a:solidFill>
                <a:latin typeface="Roboto" panose="02000000000000000000" pitchFamily="2" charset="0"/>
                <a:ea typeface="Roboto" panose="02000000000000000000" pitchFamily="2" charset="0"/>
              </a:rPr>
              <a:t>)</a:t>
            </a:r>
          </a:p>
        </p:txBody>
      </p:sp>
      <p:pic>
        <p:nvPicPr>
          <p:cNvPr id="69" name="Picture 68">
            <a:extLst>
              <a:ext uri="{FF2B5EF4-FFF2-40B4-BE49-F238E27FC236}">
                <a16:creationId xmlns:a16="http://schemas.microsoft.com/office/drawing/2014/main" id="{FE2B5330-E5EA-4A2C-A1E9-27844EC3AE7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28466" y="1818330"/>
            <a:ext cx="2880000" cy="2051503"/>
          </a:xfrm>
          <a:prstGeom prst="roundRect">
            <a:avLst/>
          </a:prstGeom>
        </p:spPr>
      </p:pic>
      <p:pic>
        <p:nvPicPr>
          <p:cNvPr id="6" name="Picture 5">
            <a:extLst>
              <a:ext uri="{FF2B5EF4-FFF2-40B4-BE49-F238E27FC236}">
                <a16:creationId xmlns:a16="http://schemas.microsoft.com/office/drawing/2014/main" id="{BAFC123F-713A-46D7-8CAB-66900E9D64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894" y="5010085"/>
            <a:ext cx="11437561" cy="1424026"/>
          </a:xfrm>
          <a:prstGeom prst="rect">
            <a:avLst/>
          </a:prstGeom>
        </p:spPr>
      </p:pic>
    </p:spTree>
    <p:extLst>
      <p:ext uri="{BB962C8B-B14F-4D97-AF65-F5344CB8AC3E}">
        <p14:creationId xmlns:p14="http://schemas.microsoft.com/office/powerpoint/2010/main" val="327990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136A1-FFCA-428A-957F-ACCC89C7BED4}"/>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PARENTS </a:t>
            </a:r>
          </a:p>
        </p:txBody>
      </p:sp>
      <p:sp>
        <p:nvSpPr>
          <p:cNvPr id="3" name="TextBox 2">
            <a:extLst>
              <a:ext uri="{FF2B5EF4-FFF2-40B4-BE49-F238E27FC236}">
                <a16:creationId xmlns:a16="http://schemas.microsoft.com/office/drawing/2014/main" id="{80C6CAE4-5EDF-436E-8CD3-DAD12E64AB00}"/>
              </a:ext>
            </a:extLst>
          </p:cNvPr>
          <p:cNvSpPr txBox="1"/>
          <p:nvPr/>
        </p:nvSpPr>
        <p:spPr>
          <a:xfrm>
            <a:off x="377877" y="828055"/>
            <a:ext cx="5117915" cy="405623"/>
          </a:xfrm>
          <a:prstGeom prst="rect">
            <a:avLst/>
          </a:prstGeom>
        </p:spPr>
        <p:txBody>
          <a:bodyPr vert="horz" lIns="91440" tIns="45720" rIns="91440" bIns="45720" rtlCol="0" anchor="ctr">
            <a:normAutofit/>
          </a:bodyPr>
          <a:lstStyle/>
          <a:p>
            <a:pPr>
              <a:lnSpc>
                <a:spcPct val="110000"/>
              </a:lnSpc>
            </a:pPr>
            <a:r>
              <a:rPr lang="en-US" b="1" kern="1200" dirty="0" err="1">
                <a:solidFill>
                  <a:srgbClr val="29294C"/>
                </a:solidFill>
                <a:latin typeface="Roboto" panose="02000000000000000000" pitchFamily="2" charset="0"/>
                <a:ea typeface="Roboto" panose="02000000000000000000" pitchFamily="2" charset="0"/>
                <a:cs typeface="+mj-cs"/>
              </a:rPr>
              <a:t>Espace</a:t>
            </a:r>
            <a:r>
              <a:rPr lang="en-US" b="1" kern="1200" dirty="0">
                <a:solidFill>
                  <a:srgbClr val="29294C"/>
                </a:solidFill>
                <a:latin typeface="Roboto" panose="02000000000000000000" pitchFamily="2" charset="0"/>
                <a:ea typeface="Roboto" panose="02000000000000000000" pitchFamily="2" charset="0"/>
                <a:cs typeface="+mj-cs"/>
              </a:rPr>
              <a:t> papa</a:t>
            </a:r>
          </a:p>
        </p:txBody>
      </p:sp>
      <p:pic>
        <p:nvPicPr>
          <p:cNvPr id="65" name="Picture 64">
            <a:extLst>
              <a:ext uri="{FF2B5EF4-FFF2-40B4-BE49-F238E27FC236}">
                <a16:creationId xmlns:a16="http://schemas.microsoft.com/office/drawing/2014/main" id="{DC15E3C9-2409-43AB-A951-E1C854AA0E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3913" y="1907295"/>
            <a:ext cx="5642087" cy="4005731"/>
          </a:xfrm>
          <a:prstGeom prst="roundRect">
            <a:avLst/>
          </a:prstGeom>
        </p:spPr>
      </p:pic>
      <p:pic>
        <p:nvPicPr>
          <p:cNvPr id="5" name="Picture 4">
            <a:extLst>
              <a:ext uri="{FF2B5EF4-FFF2-40B4-BE49-F238E27FC236}">
                <a16:creationId xmlns:a16="http://schemas.microsoft.com/office/drawing/2014/main" id="{E0C042F0-5196-4097-B103-A72E035205A4}"/>
              </a:ext>
            </a:extLst>
          </p:cNvPr>
          <p:cNvPicPr>
            <a:picLocks noChangeAspect="1"/>
          </p:cNvPicPr>
          <p:nvPr/>
        </p:nvPicPr>
        <p:blipFill>
          <a:blip r:embed="rId3">
            <a:extLst>
              <a:ext uri="{28A0092B-C50C-407E-A947-70E740481C1C}">
                <a14:useLocalDpi xmlns:a14="http://schemas.microsoft.com/office/drawing/2010/main" val="0"/>
              </a:ext>
            </a:extLst>
          </a:blip>
          <a:srcRect t="5098" b="5098"/>
          <a:stretch/>
        </p:blipFill>
        <p:spPr>
          <a:xfrm>
            <a:off x="6249575" y="1800519"/>
            <a:ext cx="5727323" cy="1680515"/>
          </a:xfrm>
          <a:prstGeom prst="rect">
            <a:avLst/>
          </a:prstGeom>
        </p:spPr>
      </p:pic>
      <p:pic>
        <p:nvPicPr>
          <p:cNvPr id="9" name="Picture 8">
            <a:extLst>
              <a:ext uri="{FF2B5EF4-FFF2-40B4-BE49-F238E27FC236}">
                <a16:creationId xmlns:a16="http://schemas.microsoft.com/office/drawing/2014/main" id="{148543C2-22F7-4568-B503-7B9C10737C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9575" y="4019108"/>
            <a:ext cx="5760000" cy="2440678"/>
          </a:xfrm>
          <a:prstGeom prst="rect">
            <a:avLst/>
          </a:prstGeom>
        </p:spPr>
      </p:pic>
    </p:spTree>
    <p:extLst>
      <p:ext uri="{BB962C8B-B14F-4D97-AF65-F5344CB8AC3E}">
        <p14:creationId xmlns:p14="http://schemas.microsoft.com/office/powerpoint/2010/main" val="232849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EBB9BC-48BA-447F-BC4F-CF3311848B53}"/>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FAMILLES </a:t>
            </a:r>
          </a:p>
        </p:txBody>
      </p:sp>
      <p:pic>
        <p:nvPicPr>
          <p:cNvPr id="10" name="Picture 9">
            <a:extLst>
              <a:ext uri="{FF2B5EF4-FFF2-40B4-BE49-F238E27FC236}">
                <a16:creationId xmlns:a16="http://schemas.microsoft.com/office/drawing/2014/main" id="{27E409CE-DDC5-419C-BECB-11B3E4385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5792" y="712682"/>
            <a:ext cx="5040000" cy="1048320"/>
          </a:xfrm>
          <a:prstGeom prst="rect">
            <a:avLst/>
          </a:prstGeom>
        </p:spPr>
      </p:pic>
      <p:pic>
        <p:nvPicPr>
          <p:cNvPr id="14" name="Picture 13">
            <a:extLst>
              <a:ext uri="{FF2B5EF4-FFF2-40B4-BE49-F238E27FC236}">
                <a16:creationId xmlns:a16="http://schemas.microsoft.com/office/drawing/2014/main" id="{ED41AC8C-A7D5-47FC-9650-C099B76D4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4123" y="2261981"/>
            <a:ext cx="5040000" cy="1059363"/>
          </a:xfrm>
          <a:prstGeom prst="rect">
            <a:avLst/>
          </a:prstGeom>
        </p:spPr>
      </p:pic>
      <p:pic>
        <p:nvPicPr>
          <p:cNvPr id="16" name="Picture 15">
            <a:extLst>
              <a:ext uri="{FF2B5EF4-FFF2-40B4-BE49-F238E27FC236}">
                <a16:creationId xmlns:a16="http://schemas.microsoft.com/office/drawing/2014/main" id="{22E6AA77-9A8C-48C7-9A98-751A063511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8044" y="3822323"/>
            <a:ext cx="5040000" cy="1032192"/>
          </a:xfrm>
          <a:prstGeom prst="rect">
            <a:avLst/>
          </a:prstGeom>
        </p:spPr>
      </p:pic>
      <p:pic>
        <p:nvPicPr>
          <p:cNvPr id="20" name="Picture 19">
            <a:extLst>
              <a:ext uri="{FF2B5EF4-FFF2-40B4-BE49-F238E27FC236}">
                <a16:creationId xmlns:a16="http://schemas.microsoft.com/office/drawing/2014/main" id="{E851552D-2B4F-416F-B48B-EB2534AF3B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3512" y="5355495"/>
            <a:ext cx="5040000" cy="1070799"/>
          </a:xfrm>
          <a:prstGeom prst="rect">
            <a:avLst/>
          </a:prstGeom>
        </p:spPr>
      </p:pic>
      <p:sp>
        <p:nvSpPr>
          <p:cNvPr id="35" name="Freeform: Shape 34">
            <a:extLst>
              <a:ext uri="{FF2B5EF4-FFF2-40B4-BE49-F238E27FC236}">
                <a16:creationId xmlns:a16="http://schemas.microsoft.com/office/drawing/2014/main" id="{F1BF1EED-218D-40FA-B965-FBAE07D50255}"/>
              </a:ext>
            </a:extLst>
          </p:cNvPr>
          <p:cNvSpPr/>
          <p:nvPr/>
        </p:nvSpPr>
        <p:spPr>
          <a:xfrm>
            <a:off x="3258665" y="941981"/>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6" cstate="screen">
              <a:extLst>
                <a:ext uri="{28A0092B-C50C-407E-A947-70E740481C1C}">
                  <a14:useLocalDpi xmlns:a14="http://schemas.microsoft.com/office/drawing/2010/main"/>
                </a:ext>
              </a:extLst>
            </a:blip>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endParaRPr lang="en-CA" sz="3300" kern="1200"/>
          </a:p>
        </p:txBody>
      </p:sp>
      <p:sp>
        <p:nvSpPr>
          <p:cNvPr id="37" name="Freeform: Shape 36">
            <a:extLst>
              <a:ext uri="{FF2B5EF4-FFF2-40B4-BE49-F238E27FC236}">
                <a16:creationId xmlns:a16="http://schemas.microsoft.com/office/drawing/2014/main" id="{CDB43611-C05F-4FB0-82A8-C5C772B5ABE7}"/>
              </a:ext>
            </a:extLst>
          </p:cNvPr>
          <p:cNvSpPr/>
          <p:nvPr/>
        </p:nvSpPr>
        <p:spPr>
          <a:xfrm>
            <a:off x="1318436" y="941981"/>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en-CA" sz="3600" kern="1200" dirty="0"/>
          </a:p>
        </p:txBody>
      </p:sp>
      <p:sp>
        <p:nvSpPr>
          <p:cNvPr id="38" name="Freeform: Shape 37">
            <a:extLst>
              <a:ext uri="{FF2B5EF4-FFF2-40B4-BE49-F238E27FC236}">
                <a16:creationId xmlns:a16="http://schemas.microsoft.com/office/drawing/2014/main" id="{091882A2-5B31-4DE3-94D8-35229D621019}"/>
              </a:ext>
            </a:extLst>
          </p:cNvPr>
          <p:cNvSpPr/>
          <p:nvPr/>
        </p:nvSpPr>
        <p:spPr>
          <a:xfrm>
            <a:off x="2284834" y="2694713"/>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8" cstate="screen">
              <a:extLst>
                <a:ext uri="{28A0092B-C50C-407E-A947-70E740481C1C}">
                  <a14:useLocalDpi xmlns:a14="http://schemas.microsoft.com/office/drawing/2010/main"/>
                </a:ext>
              </a:extLst>
            </a:blip>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endParaRPr lang="en-CA" sz="3300" kern="1200"/>
          </a:p>
        </p:txBody>
      </p:sp>
      <p:sp>
        <p:nvSpPr>
          <p:cNvPr id="40" name="Freeform: Shape 39">
            <a:extLst>
              <a:ext uri="{FF2B5EF4-FFF2-40B4-BE49-F238E27FC236}">
                <a16:creationId xmlns:a16="http://schemas.microsoft.com/office/drawing/2014/main" id="{7E88BE7C-B08C-4DB1-8D60-B1EB35B2D9A7}"/>
              </a:ext>
            </a:extLst>
          </p:cNvPr>
          <p:cNvSpPr/>
          <p:nvPr/>
        </p:nvSpPr>
        <p:spPr>
          <a:xfrm>
            <a:off x="4225063" y="2694713"/>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9" cstate="screen">
              <a:extLst>
                <a:ext uri="{28A0092B-C50C-407E-A947-70E740481C1C}">
                  <a14:useLocalDpi xmlns:a14="http://schemas.microsoft.com/office/drawing/2010/main"/>
                </a:ext>
              </a:extLst>
            </a:blip>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en-CA" sz="3600" kern="1200" dirty="0"/>
          </a:p>
        </p:txBody>
      </p:sp>
      <p:sp>
        <p:nvSpPr>
          <p:cNvPr id="41" name="Freeform: Shape 40">
            <a:extLst>
              <a:ext uri="{FF2B5EF4-FFF2-40B4-BE49-F238E27FC236}">
                <a16:creationId xmlns:a16="http://schemas.microsoft.com/office/drawing/2014/main" id="{B9304624-2EE9-4AF0-9F57-58BADBD16CDA}"/>
              </a:ext>
            </a:extLst>
          </p:cNvPr>
          <p:cNvSpPr/>
          <p:nvPr/>
        </p:nvSpPr>
        <p:spPr>
          <a:xfrm>
            <a:off x="3258665" y="4447444"/>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10" cstate="screen">
              <a:extLst>
                <a:ext uri="{28A0092B-C50C-407E-A947-70E740481C1C}">
                  <a14:useLocalDpi xmlns:a14="http://schemas.microsoft.com/office/drawing/2010/main"/>
                </a:ext>
              </a:extLst>
            </a:blip>
            <a:srcRect/>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endParaRPr lang="en-CA" sz="3300" kern="1200" dirty="0"/>
          </a:p>
        </p:txBody>
      </p:sp>
      <p:sp>
        <p:nvSpPr>
          <p:cNvPr id="43" name="Freeform: Shape 42">
            <a:extLst>
              <a:ext uri="{FF2B5EF4-FFF2-40B4-BE49-F238E27FC236}">
                <a16:creationId xmlns:a16="http://schemas.microsoft.com/office/drawing/2014/main" id="{9C95885F-ED22-4B37-93AF-D4EDD17A2181}"/>
              </a:ext>
            </a:extLst>
          </p:cNvPr>
          <p:cNvSpPr/>
          <p:nvPr/>
        </p:nvSpPr>
        <p:spPr>
          <a:xfrm>
            <a:off x="1328542" y="4447444"/>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12700">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en-CA" sz="3600" kern="1200" dirty="0"/>
          </a:p>
        </p:txBody>
      </p:sp>
      <p:pic>
        <p:nvPicPr>
          <p:cNvPr id="3" name="Picture 2" descr="Text, logo&#10;&#10;Description automatically generated">
            <a:extLst>
              <a:ext uri="{FF2B5EF4-FFF2-40B4-BE49-F238E27FC236}">
                <a16:creationId xmlns:a16="http://schemas.microsoft.com/office/drawing/2014/main" id="{9A117E95-1C68-4BED-86A5-B9CA8E1A1D8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74262" y="4988965"/>
            <a:ext cx="1708228" cy="974069"/>
          </a:xfrm>
          <a:prstGeom prst="rect">
            <a:avLst/>
          </a:prstGeom>
        </p:spPr>
      </p:pic>
      <p:sp>
        <p:nvSpPr>
          <p:cNvPr id="15" name="TextBox 14">
            <a:extLst>
              <a:ext uri="{FF2B5EF4-FFF2-40B4-BE49-F238E27FC236}">
                <a16:creationId xmlns:a16="http://schemas.microsoft.com/office/drawing/2014/main" id="{34A8CA2F-BCD1-4B08-8E6B-F81831B0A888}"/>
              </a:ext>
            </a:extLst>
          </p:cNvPr>
          <p:cNvSpPr txBox="1"/>
          <p:nvPr/>
        </p:nvSpPr>
        <p:spPr>
          <a:xfrm>
            <a:off x="8426196" y="5475999"/>
            <a:ext cx="1421892" cy="369332"/>
          </a:xfrm>
          <a:prstGeom prst="rect">
            <a:avLst/>
          </a:prstGeom>
          <a:noFill/>
        </p:spPr>
        <p:txBody>
          <a:bodyPr wrap="square">
            <a:spAutoFit/>
          </a:bodyPr>
          <a:lstStyle/>
          <a:p>
            <a:r>
              <a:rPr lang="en-CA" sz="1800" dirty="0">
                <a:solidFill>
                  <a:schemeClr val="bg1"/>
                </a:solidFill>
                <a:latin typeface="Roboto" panose="02000000000000000000" pitchFamily="2" charset="0"/>
                <a:ea typeface="Roboto" panose="02000000000000000000" pitchFamily="2" charset="0"/>
              </a:rPr>
              <a:t>(</a:t>
            </a:r>
            <a:r>
              <a:rPr lang="en-CA" sz="1800" dirty="0" err="1">
                <a:solidFill>
                  <a:schemeClr val="bg1"/>
                </a:solidFill>
                <a:latin typeface="Roboto" panose="02000000000000000000" pitchFamily="2" charset="0"/>
                <a:ea typeface="Roboto" panose="02000000000000000000" pitchFamily="2" charset="0"/>
              </a:rPr>
              <a:t>en</a:t>
            </a:r>
            <a:r>
              <a:rPr lang="en-CA" sz="1800" dirty="0">
                <a:solidFill>
                  <a:schemeClr val="bg1"/>
                </a:solidFill>
                <a:latin typeface="Roboto" panose="02000000000000000000" pitchFamily="2" charset="0"/>
                <a:ea typeface="Roboto" panose="02000000000000000000" pitchFamily="2" charset="0"/>
              </a:rPr>
              <a:t> </a:t>
            </a:r>
            <a:r>
              <a:rPr lang="en-CA" sz="1800" dirty="0" err="1">
                <a:solidFill>
                  <a:schemeClr val="bg1"/>
                </a:solidFill>
                <a:latin typeface="Roboto" panose="02000000000000000000" pitchFamily="2" charset="0"/>
                <a:ea typeface="Roboto" panose="02000000000000000000" pitchFamily="2" charset="0"/>
              </a:rPr>
              <a:t>virtuel</a:t>
            </a:r>
            <a:r>
              <a:rPr lang="en-CA" sz="1800" dirty="0">
                <a:solidFill>
                  <a:schemeClr val="bg1"/>
                </a:solidFill>
                <a:latin typeface="Roboto" panose="02000000000000000000" pitchFamily="2" charset="0"/>
                <a:ea typeface="Roboto" panose="02000000000000000000" pitchFamily="2" charset="0"/>
              </a:rPr>
              <a:t>)</a:t>
            </a:r>
            <a:endParaRPr lang="en-CA" dirty="0">
              <a:solidFill>
                <a:schemeClr val="bg1"/>
              </a:solidFill>
            </a:endParaRPr>
          </a:p>
        </p:txBody>
      </p:sp>
    </p:spTree>
    <p:extLst>
      <p:ext uri="{BB962C8B-B14F-4D97-AF65-F5344CB8AC3E}">
        <p14:creationId xmlns:p14="http://schemas.microsoft.com/office/powerpoint/2010/main" val="197791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B3A32-6E7E-44B9-9F1D-7D678816D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420" y="885460"/>
            <a:ext cx="5040000" cy="1591153"/>
          </a:xfrm>
          <a:prstGeom prst="rect">
            <a:avLst/>
          </a:prstGeom>
        </p:spPr>
      </p:pic>
      <p:sp>
        <p:nvSpPr>
          <p:cNvPr id="3" name="TextBox 2">
            <a:extLst>
              <a:ext uri="{FF2B5EF4-FFF2-40B4-BE49-F238E27FC236}">
                <a16:creationId xmlns:a16="http://schemas.microsoft.com/office/drawing/2014/main" id="{B808AD6B-D45A-4214-8DA8-7284E3313E86}"/>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FAMILLES </a:t>
            </a:r>
          </a:p>
        </p:txBody>
      </p:sp>
      <p:pic>
        <p:nvPicPr>
          <p:cNvPr id="5" name="Picture 4">
            <a:extLst>
              <a:ext uri="{FF2B5EF4-FFF2-40B4-BE49-F238E27FC236}">
                <a16:creationId xmlns:a16="http://schemas.microsoft.com/office/drawing/2014/main" id="{84C87B53-ADB4-4473-9D83-F73D03B7FE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420" y="3978622"/>
            <a:ext cx="5040000" cy="2456604"/>
          </a:xfrm>
          <a:prstGeom prst="rect">
            <a:avLst/>
          </a:prstGeom>
        </p:spPr>
      </p:pic>
      <p:sp>
        <p:nvSpPr>
          <p:cNvPr id="8" name="Freeform: Shape 7">
            <a:extLst>
              <a:ext uri="{FF2B5EF4-FFF2-40B4-BE49-F238E27FC236}">
                <a16:creationId xmlns:a16="http://schemas.microsoft.com/office/drawing/2014/main" id="{D8B476BC-AF98-4905-8C44-7433FEA0A1C7}"/>
              </a:ext>
            </a:extLst>
          </p:cNvPr>
          <p:cNvSpPr/>
          <p:nvPr/>
        </p:nvSpPr>
        <p:spPr>
          <a:xfrm>
            <a:off x="5613989" y="1222744"/>
            <a:ext cx="3176773" cy="2122870"/>
          </a:xfrm>
          <a:custGeom>
            <a:avLst/>
            <a:gdLst>
              <a:gd name="connsiteX0" fmla="*/ 0 w 2122869"/>
              <a:gd name="connsiteY0" fmla="*/ 0 h 3176772"/>
              <a:gd name="connsiteX1" fmla="*/ 1769050 w 2122869"/>
              <a:gd name="connsiteY1" fmla="*/ 0 h 3176772"/>
              <a:gd name="connsiteX2" fmla="*/ 2122869 w 2122869"/>
              <a:gd name="connsiteY2" fmla="*/ 353819 h 3176772"/>
              <a:gd name="connsiteX3" fmla="*/ 2122869 w 2122869"/>
              <a:gd name="connsiteY3" fmla="*/ 3176772 h 3176772"/>
              <a:gd name="connsiteX4" fmla="*/ 0 w 2122869"/>
              <a:gd name="connsiteY4" fmla="*/ 3176772 h 3176772"/>
              <a:gd name="connsiteX5" fmla="*/ 0 w 2122869"/>
              <a:gd name="connsiteY5" fmla="*/ 0 h 31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869" h="3176772">
                <a:moveTo>
                  <a:pt x="0" y="3176771"/>
                </a:moveTo>
                <a:lnTo>
                  <a:pt x="0" y="529474"/>
                </a:lnTo>
                <a:cubicBezTo>
                  <a:pt x="0" y="237054"/>
                  <a:pt x="105857" y="1"/>
                  <a:pt x="236439" y="1"/>
                </a:cubicBezTo>
                <a:lnTo>
                  <a:pt x="2122869" y="1"/>
                </a:lnTo>
                <a:lnTo>
                  <a:pt x="2122869" y="3176771"/>
                </a:lnTo>
                <a:lnTo>
                  <a:pt x="0" y="3176771"/>
                </a:lnTo>
                <a:close/>
              </a:path>
            </a:pathLst>
          </a:custGeom>
          <a:blipFill>
            <a:blip r:embed="rId4"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2" tIns="398271" rIns="398272" bIns="928991"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9" name="Freeform: Shape 8">
            <a:extLst>
              <a:ext uri="{FF2B5EF4-FFF2-40B4-BE49-F238E27FC236}">
                <a16:creationId xmlns:a16="http://schemas.microsoft.com/office/drawing/2014/main" id="{99F42EB4-8DD2-4834-B63F-4B9280A4360E}"/>
              </a:ext>
            </a:extLst>
          </p:cNvPr>
          <p:cNvSpPr/>
          <p:nvPr/>
        </p:nvSpPr>
        <p:spPr>
          <a:xfrm>
            <a:off x="8790762" y="1222744"/>
            <a:ext cx="3176772" cy="2122869"/>
          </a:xfrm>
          <a:custGeom>
            <a:avLst/>
            <a:gdLst>
              <a:gd name="connsiteX0" fmla="*/ 0 w 3176772"/>
              <a:gd name="connsiteY0" fmla="*/ 0 h 2122869"/>
              <a:gd name="connsiteX1" fmla="*/ 2822953 w 3176772"/>
              <a:gd name="connsiteY1" fmla="*/ 0 h 2122869"/>
              <a:gd name="connsiteX2" fmla="*/ 3176772 w 3176772"/>
              <a:gd name="connsiteY2" fmla="*/ 353819 h 2122869"/>
              <a:gd name="connsiteX3" fmla="*/ 3176772 w 3176772"/>
              <a:gd name="connsiteY3" fmla="*/ 2122869 h 2122869"/>
              <a:gd name="connsiteX4" fmla="*/ 0 w 3176772"/>
              <a:gd name="connsiteY4" fmla="*/ 2122869 h 2122869"/>
              <a:gd name="connsiteX5" fmla="*/ 0 w 3176772"/>
              <a:gd name="connsiteY5" fmla="*/ 0 h 2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772" h="2122869">
                <a:moveTo>
                  <a:pt x="0" y="0"/>
                </a:moveTo>
                <a:lnTo>
                  <a:pt x="2822953" y="0"/>
                </a:lnTo>
                <a:cubicBezTo>
                  <a:pt x="3018362" y="0"/>
                  <a:pt x="3176772" y="158410"/>
                  <a:pt x="3176772" y="353819"/>
                </a:cubicBezTo>
                <a:lnTo>
                  <a:pt x="3176772" y="2122869"/>
                </a:lnTo>
                <a:lnTo>
                  <a:pt x="0" y="212286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2" tIns="398272" rIns="398272" bIns="928990"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10" name="Freeform: Shape 9">
            <a:extLst>
              <a:ext uri="{FF2B5EF4-FFF2-40B4-BE49-F238E27FC236}">
                <a16:creationId xmlns:a16="http://schemas.microsoft.com/office/drawing/2014/main" id="{3EFA9D87-402F-47AE-A2F1-84B4B89176ED}"/>
              </a:ext>
            </a:extLst>
          </p:cNvPr>
          <p:cNvSpPr/>
          <p:nvPr/>
        </p:nvSpPr>
        <p:spPr>
          <a:xfrm>
            <a:off x="5613990" y="3345613"/>
            <a:ext cx="3176772" cy="2122869"/>
          </a:xfrm>
          <a:custGeom>
            <a:avLst/>
            <a:gdLst>
              <a:gd name="connsiteX0" fmla="*/ 0 w 3176772"/>
              <a:gd name="connsiteY0" fmla="*/ 0 h 2122869"/>
              <a:gd name="connsiteX1" fmla="*/ 2822953 w 3176772"/>
              <a:gd name="connsiteY1" fmla="*/ 0 h 2122869"/>
              <a:gd name="connsiteX2" fmla="*/ 3176772 w 3176772"/>
              <a:gd name="connsiteY2" fmla="*/ 353819 h 2122869"/>
              <a:gd name="connsiteX3" fmla="*/ 3176772 w 3176772"/>
              <a:gd name="connsiteY3" fmla="*/ 2122869 h 2122869"/>
              <a:gd name="connsiteX4" fmla="*/ 0 w 3176772"/>
              <a:gd name="connsiteY4" fmla="*/ 2122869 h 2122869"/>
              <a:gd name="connsiteX5" fmla="*/ 0 w 3176772"/>
              <a:gd name="connsiteY5" fmla="*/ 0 h 2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772" h="2122869">
                <a:moveTo>
                  <a:pt x="3176772" y="2122869"/>
                </a:moveTo>
                <a:lnTo>
                  <a:pt x="353819" y="2122869"/>
                </a:lnTo>
                <a:cubicBezTo>
                  <a:pt x="158410" y="2122869"/>
                  <a:pt x="0" y="1964459"/>
                  <a:pt x="0" y="1769050"/>
                </a:cubicBezTo>
                <a:lnTo>
                  <a:pt x="0" y="0"/>
                </a:lnTo>
                <a:lnTo>
                  <a:pt x="3176772" y="0"/>
                </a:lnTo>
                <a:lnTo>
                  <a:pt x="3176772" y="2122869"/>
                </a:lnTo>
                <a:close/>
              </a:path>
            </a:pathLst>
          </a:custGeom>
          <a:blipFill>
            <a:blip r:embed="rId6"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1" tIns="928989" rIns="398272" bIns="398273"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11" name="Freeform: Shape 10">
            <a:extLst>
              <a:ext uri="{FF2B5EF4-FFF2-40B4-BE49-F238E27FC236}">
                <a16:creationId xmlns:a16="http://schemas.microsoft.com/office/drawing/2014/main" id="{07E4784C-A582-4434-8F2B-E21541001CE3}"/>
              </a:ext>
            </a:extLst>
          </p:cNvPr>
          <p:cNvSpPr/>
          <p:nvPr/>
        </p:nvSpPr>
        <p:spPr>
          <a:xfrm>
            <a:off x="8790761" y="3345612"/>
            <a:ext cx="3176773" cy="2122870"/>
          </a:xfrm>
          <a:custGeom>
            <a:avLst/>
            <a:gdLst>
              <a:gd name="connsiteX0" fmla="*/ 0 w 2122869"/>
              <a:gd name="connsiteY0" fmla="*/ 0 h 3176772"/>
              <a:gd name="connsiteX1" fmla="*/ 1769050 w 2122869"/>
              <a:gd name="connsiteY1" fmla="*/ 0 h 3176772"/>
              <a:gd name="connsiteX2" fmla="*/ 2122869 w 2122869"/>
              <a:gd name="connsiteY2" fmla="*/ 353819 h 3176772"/>
              <a:gd name="connsiteX3" fmla="*/ 2122869 w 2122869"/>
              <a:gd name="connsiteY3" fmla="*/ 3176772 h 3176772"/>
              <a:gd name="connsiteX4" fmla="*/ 0 w 2122869"/>
              <a:gd name="connsiteY4" fmla="*/ 3176772 h 3176772"/>
              <a:gd name="connsiteX5" fmla="*/ 0 w 2122869"/>
              <a:gd name="connsiteY5" fmla="*/ 0 h 31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869" h="3176772">
                <a:moveTo>
                  <a:pt x="2122869" y="1"/>
                </a:moveTo>
                <a:lnTo>
                  <a:pt x="2122869" y="2647298"/>
                </a:lnTo>
                <a:cubicBezTo>
                  <a:pt x="2122869" y="2939718"/>
                  <a:pt x="2017012" y="3176771"/>
                  <a:pt x="1886430" y="3176771"/>
                </a:cubicBezTo>
                <a:lnTo>
                  <a:pt x="0" y="3176771"/>
                </a:lnTo>
                <a:lnTo>
                  <a:pt x="0" y="1"/>
                </a:lnTo>
                <a:lnTo>
                  <a:pt x="2122869" y="1"/>
                </a:lnTo>
                <a:close/>
              </a:path>
            </a:pathLst>
          </a:custGeom>
          <a:blipFill>
            <a:blip r:embed="rId7"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3" tIns="928990" rIns="398272" bIns="398273"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12" name="Freeform: Shape 11">
            <a:extLst>
              <a:ext uri="{FF2B5EF4-FFF2-40B4-BE49-F238E27FC236}">
                <a16:creationId xmlns:a16="http://schemas.microsoft.com/office/drawing/2014/main" id="{E1B52CAB-14D9-486E-9E1D-78E3BEAAD6FB}"/>
              </a:ext>
            </a:extLst>
          </p:cNvPr>
          <p:cNvSpPr/>
          <p:nvPr/>
        </p:nvSpPr>
        <p:spPr>
          <a:xfrm>
            <a:off x="7996420" y="2814896"/>
            <a:ext cx="1274372" cy="1061434"/>
          </a:xfrm>
          <a:custGeom>
            <a:avLst/>
            <a:gdLst>
              <a:gd name="connsiteX0" fmla="*/ 0 w 1906063"/>
              <a:gd name="connsiteY0" fmla="*/ 176909 h 1061434"/>
              <a:gd name="connsiteX1" fmla="*/ 176909 w 1906063"/>
              <a:gd name="connsiteY1" fmla="*/ 0 h 1061434"/>
              <a:gd name="connsiteX2" fmla="*/ 1729154 w 1906063"/>
              <a:gd name="connsiteY2" fmla="*/ 0 h 1061434"/>
              <a:gd name="connsiteX3" fmla="*/ 1906063 w 1906063"/>
              <a:gd name="connsiteY3" fmla="*/ 176909 h 1061434"/>
              <a:gd name="connsiteX4" fmla="*/ 1906063 w 1906063"/>
              <a:gd name="connsiteY4" fmla="*/ 884525 h 1061434"/>
              <a:gd name="connsiteX5" fmla="*/ 1729154 w 1906063"/>
              <a:gd name="connsiteY5" fmla="*/ 1061434 h 1061434"/>
              <a:gd name="connsiteX6" fmla="*/ 176909 w 1906063"/>
              <a:gd name="connsiteY6" fmla="*/ 1061434 h 1061434"/>
              <a:gd name="connsiteX7" fmla="*/ 0 w 1906063"/>
              <a:gd name="connsiteY7" fmla="*/ 884525 h 1061434"/>
              <a:gd name="connsiteX8" fmla="*/ 0 w 1906063"/>
              <a:gd name="connsiteY8" fmla="*/ 176909 h 10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063" h="1061434">
                <a:moveTo>
                  <a:pt x="0" y="176909"/>
                </a:moveTo>
                <a:cubicBezTo>
                  <a:pt x="0" y="79205"/>
                  <a:pt x="79205" y="0"/>
                  <a:pt x="176909" y="0"/>
                </a:cubicBezTo>
                <a:lnTo>
                  <a:pt x="1729154" y="0"/>
                </a:lnTo>
                <a:cubicBezTo>
                  <a:pt x="1826858" y="0"/>
                  <a:pt x="1906063" y="79205"/>
                  <a:pt x="1906063" y="176909"/>
                </a:cubicBezTo>
                <a:lnTo>
                  <a:pt x="1906063" y="884525"/>
                </a:lnTo>
                <a:cubicBezTo>
                  <a:pt x="1906063" y="982229"/>
                  <a:pt x="1826858" y="1061434"/>
                  <a:pt x="1729154" y="1061434"/>
                </a:cubicBezTo>
                <a:lnTo>
                  <a:pt x="176909" y="1061434"/>
                </a:lnTo>
                <a:cubicBezTo>
                  <a:pt x="79205" y="1061434"/>
                  <a:pt x="0" y="982229"/>
                  <a:pt x="0" y="884525"/>
                </a:cubicBezTo>
                <a:lnTo>
                  <a:pt x="0" y="176909"/>
                </a:lnTo>
                <a:close/>
              </a:path>
            </a:pathLst>
          </a:custGeom>
          <a:blipFill>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19455" tIns="219455" rIns="219455" bIns="219455" numCol="1" spcCol="1270" anchor="ctr" anchorCtr="0">
            <a:noAutofit/>
          </a:bodyPr>
          <a:lstStyle/>
          <a:p>
            <a:pPr marL="0" lvl="0" indent="0" algn="ctr" defTabSz="1955800">
              <a:lnSpc>
                <a:spcPct val="90000"/>
              </a:lnSpc>
              <a:spcBef>
                <a:spcPct val="0"/>
              </a:spcBef>
              <a:spcAft>
                <a:spcPct val="35000"/>
              </a:spcAft>
              <a:buNone/>
            </a:pPr>
            <a:endParaRPr lang="en-CA" sz="4400" kern="1200" dirty="0"/>
          </a:p>
        </p:txBody>
      </p:sp>
      <p:pic>
        <p:nvPicPr>
          <p:cNvPr id="13" name="Picture 12">
            <a:extLst>
              <a:ext uri="{FF2B5EF4-FFF2-40B4-BE49-F238E27FC236}">
                <a16:creationId xmlns:a16="http://schemas.microsoft.com/office/drawing/2014/main" id="{A24ACCC2-A623-4AAA-AAAF-4BF11A8270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6420" y="2704295"/>
            <a:ext cx="5040000" cy="1046645"/>
          </a:xfrm>
          <a:prstGeom prst="rect">
            <a:avLst/>
          </a:prstGeom>
        </p:spPr>
      </p:pic>
    </p:spTree>
    <p:extLst>
      <p:ext uri="{BB962C8B-B14F-4D97-AF65-F5344CB8AC3E}">
        <p14:creationId xmlns:p14="http://schemas.microsoft.com/office/powerpoint/2010/main" val="43526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08AD6B-D45A-4214-8DA8-7284E3313E86}"/>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a:solidFill>
                  <a:srgbClr val="29294C"/>
                </a:solidFill>
                <a:latin typeface="Roboto" panose="02000000000000000000" pitchFamily="2" charset="0"/>
                <a:ea typeface="Roboto" panose="02000000000000000000" pitchFamily="2" charset="0"/>
                <a:cs typeface="+mj-cs"/>
              </a:rPr>
              <a:t>SERVICES AUX PARENTS</a:t>
            </a:r>
            <a:endParaRPr lang="en-US" sz="2400" b="1" kern="1200" dirty="0">
              <a:solidFill>
                <a:srgbClr val="29294C"/>
              </a:solidFill>
              <a:latin typeface="Roboto" panose="02000000000000000000" pitchFamily="2" charset="0"/>
              <a:ea typeface="Roboto" panose="02000000000000000000" pitchFamily="2" charset="0"/>
              <a:cs typeface="+mj-cs"/>
            </a:endParaRPr>
          </a:p>
        </p:txBody>
      </p:sp>
      <p:pic>
        <p:nvPicPr>
          <p:cNvPr id="24" name="Picture 23">
            <a:extLst>
              <a:ext uri="{FF2B5EF4-FFF2-40B4-BE49-F238E27FC236}">
                <a16:creationId xmlns:a16="http://schemas.microsoft.com/office/drawing/2014/main" id="{CDC51D8D-E71C-4D70-952B-17214879E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115" y="3862212"/>
            <a:ext cx="5040000" cy="502379"/>
          </a:xfrm>
          <a:prstGeom prst="rect">
            <a:avLst/>
          </a:prstGeom>
        </p:spPr>
      </p:pic>
      <p:pic>
        <p:nvPicPr>
          <p:cNvPr id="28" name="Picture 27">
            <a:extLst>
              <a:ext uri="{FF2B5EF4-FFF2-40B4-BE49-F238E27FC236}">
                <a16:creationId xmlns:a16="http://schemas.microsoft.com/office/drawing/2014/main" id="{0D244A57-94CF-44A9-B418-91343097BE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15" y="1245803"/>
            <a:ext cx="5040000" cy="934849"/>
          </a:xfrm>
          <a:prstGeom prst="rect">
            <a:avLst/>
          </a:prstGeom>
        </p:spPr>
      </p:pic>
      <p:pic>
        <p:nvPicPr>
          <p:cNvPr id="32" name="Picture 31">
            <a:extLst>
              <a:ext uri="{FF2B5EF4-FFF2-40B4-BE49-F238E27FC236}">
                <a16:creationId xmlns:a16="http://schemas.microsoft.com/office/drawing/2014/main" id="{29D4DE93-CB99-461C-9BD3-78D1C39699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115" y="2429559"/>
            <a:ext cx="5040000" cy="536516"/>
          </a:xfrm>
          <a:prstGeom prst="rect">
            <a:avLst/>
          </a:prstGeom>
        </p:spPr>
      </p:pic>
      <p:pic>
        <p:nvPicPr>
          <p:cNvPr id="36" name="Picture 35">
            <a:extLst>
              <a:ext uri="{FF2B5EF4-FFF2-40B4-BE49-F238E27FC236}">
                <a16:creationId xmlns:a16="http://schemas.microsoft.com/office/drawing/2014/main" id="{2C36B2D8-596A-43B5-898E-739CB324AA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115" y="3214982"/>
            <a:ext cx="5040000" cy="398323"/>
          </a:xfrm>
          <a:prstGeom prst="rect">
            <a:avLst/>
          </a:prstGeom>
        </p:spPr>
      </p:pic>
      <p:pic>
        <p:nvPicPr>
          <p:cNvPr id="44" name="Picture 43">
            <a:extLst>
              <a:ext uri="{FF2B5EF4-FFF2-40B4-BE49-F238E27FC236}">
                <a16:creationId xmlns:a16="http://schemas.microsoft.com/office/drawing/2014/main" id="{9F3E6868-D581-46B0-80B6-7A08F3428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115" y="5514833"/>
            <a:ext cx="5040000" cy="416596"/>
          </a:xfrm>
          <a:prstGeom prst="rect">
            <a:avLst/>
          </a:prstGeom>
        </p:spPr>
      </p:pic>
      <p:grpSp>
        <p:nvGrpSpPr>
          <p:cNvPr id="57" name="Group 56">
            <a:extLst>
              <a:ext uri="{FF2B5EF4-FFF2-40B4-BE49-F238E27FC236}">
                <a16:creationId xmlns:a16="http://schemas.microsoft.com/office/drawing/2014/main" id="{51E7EA33-0B36-4469-BF71-025BAD2991FF}"/>
              </a:ext>
            </a:extLst>
          </p:cNvPr>
          <p:cNvGrpSpPr/>
          <p:nvPr/>
        </p:nvGrpSpPr>
        <p:grpSpPr>
          <a:xfrm>
            <a:off x="6337299" y="979382"/>
            <a:ext cx="5365750" cy="1625984"/>
            <a:chOff x="6337299" y="893657"/>
            <a:chExt cx="5365750" cy="1625984"/>
          </a:xfrm>
        </p:grpSpPr>
        <p:sp>
          <p:nvSpPr>
            <p:cNvPr id="50" name="Freeform: Shape 49">
              <a:extLst>
                <a:ext uri="{FF2B5EF4-FFF2-40B4-BE49-F238E27FC236}">
                  <a16:creationId xmlns:a16="http://schemas.microsoft.com/office/drawing/2014/main" id="{01FFBE2E-6EDD-4D5C-AB17-DA3DBEBC66C0}"/>
                </a:ext>
              </a:extLst>
            </p:cNvPr>
            <p:cNvSpPr/>
            <p:nvPr/>
          </p:nvSpPr>
          <p:spPr>
            <a:xfrm>
              <a:off x="8107997" y="893657"/>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a:blipFill>
              <a:blip r:embed="rId7"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sp>
          <p:nvSpPr>
            <p:cNvPr id="52" name="Rectangle 51">
              <a:extLst>
                <a:ext uri="{FF2B5EF4-FFF2-40B4-BE49-F238E27FC236}">
                  <a16:creationId xmlns:a16="http://schemas.microsoft.com/office/drawing/2014/main" id="{28AF3E54-3209-4DA1-B7AC-74CB8B705F7C}"/>
                </a:ext>
              </a:extLst>
            </p:cNvPr>
            <p:cNvSpPr/>
            <p:nvPr/>
          </p:nvSpPr>
          <p:spPr>
            <a:xfrm>
              <a:off x="6337299" y="893657"/>
              <a:ext cx="1609725" cy="1625984"/>
            </a:xfrm>
            <a:prstGeom prst="rect">
              <a:avLst/>
            </a:prstGeom>
            <a:blipFill>
              <a:blip r:embed="rId8"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dirty="0"/>
            </a:p>
          </p:txBody>
        </p:sp>
      </p:grpSp>
      <p:grpSp>
        <p:nvGrpSpPr>
          <p:cNvPr id="58" name="Group 57">
            <a:extLst>
              <a:ext uri="{FF2B5EF4-FFF2-40B4-BE49-F238E27FC236}">
                <a16:creationId xmlns:a16="http://schemas.microsoft.com/office/drawing/2014/main" id="{AB2FA26A-D5B6-45C5-8EAF-3058EC33BABF}"/>
              </a:ext>
            </a:extLst>
          </p:cNvPr>
          <p:cNvGrpSpPr/>
          <p:nvPr/>
        </p:nvGrpSpPr>
        <p:grpSpPr>
          <a:xfrm>
            <a:off x="6337299" y="2740305"/>
            <a:ext cx="5365751" cy="1625984"/>
            <a:chOff x="6337299" y="2606955"/>
            <a:chExt cx="5365751" cy="1625984"/>
          </a:xfrm>
        </p:grpSpPr>
        <p:sp>
          <p:nvSpPr>
            <p:cNvPr id="53" name="Freeform: Shape 52">
              <a:extLst>
                <a:ext uri="{FF2B5EF4-FFF2-40B4-BE49-F238E27FC236}">
                  <a16:creationId xmlns:a16="http://schemas.microsoft.com/office/drawing/2014/main" id="{FF6CA5D9-1FAC-45E4-8EDB-1A4E364C696B}"/>
                </a:ext>
              </a:extLst>
            </p:cNvPr>
            <p:cNvSpPr/>
            <p:nvPr/>
          </p:nvSpPr>
          <p:spPr>
            <a:xfrm>
              <a:off x="6337299" y="2606955"/>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a:blipFill>
              <a:blip r:embed="rId9"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sp>
          <p:nvSpPr>
            <p:cNvPr id="54" name="Rectangle 53">
              <a:extLst>
                <a:ext uri="{FF2B5EF4-FFF2-40B4-BE49-F238E27FC236}">
                  <a16:creationId xmlns:a16="http://schemas.microsoft.com/office/drawing/2014/main" id="{C75088A8-9FA5-415B-9106-08AF91CD7163}"/>
                </a:ext>
              </a:extLst>
            </p:cNvPr>
            <p:cNvSpPr/>
            <p:nvPr/>
          </p:nvSpPr>
          <p:spPr>
            <a:xfrm>
              <a:off x="10093325" y="2606955"/>
              <a:ext cx="1609725" cy="1625984"/>
            </a:xfrm>
            <a:prstGeom prst="rect">
              <a:avLst/>
            </a:prstGeom>
            <a:blipFill>
              <a:blip r:embed="rId10"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dirty="0"/>
            </a:p>
          </p:txBody>
        </p:sp>
      </p:grpSp>
      <p:grpSp>
        <p:nvGrpSpPr>
          <p:cNvPr id="59" name="Group 58">
            <a:extLst>
              <a:ext uri="{FF2B5EF4-FFF2-40B4-BE49-F238E27FC236}">
                <a16:creationId xmlns:a16="http://schemas.microsoft.com/office/drawing/2014/main" id="{B42F0D2F-94BD-465B-B652-A03256EC4054}"/>
              </a:ext>
            </a:extLst>
          </p:cNvPr>
          <p:cNvGrpSpPr/>
          <p:nvPr/>
        </p:nvGrpSpPr>
        <p:grpSpPr>
          <a:xfrm>
            <a:off x="6337299" y="4501227"/>
            <a:ext cx="5365750" cy="1625984"/>
            <a:chOff x="6337299" y="4501227"/>
            <a:chExt cx="5365750" cy="1625984"/>
          </a:xfrm>
        </p:grpSpPr>
        <p:sp>
          <p:nvSpPr>
            <p:cNvPr id="55" name="Freeform: Shape 54">
              <a:extLst>
                <a:ext uri="{FF2B5EF4-FFF2-40B4-BE49-F238E27FC236}">
                  <a16:creationId xmlns:a16="http://schemas.microsoft.com/office/drawing/2014/main" id="{C09AE177-70F5-4C41-B424-791A928F0A5D}"/>
                </a:ext>
              </a:extLst>
            </p:cNvPr>
            <p:cNvSpPr/>
            <p:nvPr/>
          </p:nvSpPr>
          <p:spPr>
            <a:xfrm>
              <a:off x="8107997" y="4501227"/>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a:blipFill>
              <a:blip r:embed="rId11"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sp>
          <p:nvSpPr>
            <p:cNvPr id="56" name="Rectangle 55">
              <a:extLst>
                <a:ext uri="{FF2B5EF4-FFF2-40B4-BE49-F238E27FC236}">
                  <a16:creationId xmlns:a16="http://schemas.microsoft.com/office/drawing/2014/main" id="{9AFC7EAB-229A-4FD7-8A1C-16B015AFB8A8}"/>
                </a:ext>
              </a:extLst>
            </p:cNvPr>
            <p:cNvSpPr/>
            <p:nvPr/>
          </p:nvSpPr>
          <p:spPr>
            <a:xfrm>
              <a:off x="6337299" y="4501227"/>
              <a:ext cx="1609725" cy="1625984"/>
            </a:xfrm>
            <a:prstGeom prst="rect">
              <a:avLst/>
            </a:prstGeom>
            <a:blipFill>
              <a:blip r:embed="rId12"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4" name="Picture 3">
            <a:extLst>
              <a:ext uri="{FF2B5EF4-FFF2-40B4-BE49-F238E27FC236}">
                <a16:creationId xmlns:a16="http://schemas.microsoft.com/office/drawing/2014/main" id="{2B450E9C-3C07-4442-BC7B-F60B55711612}"/>
              </a:ext>
            </a:extLst>
          </p:cNvPr>
          <p:cNvPicPr>
            <a:picLocks noChangeAspect="1"/>
          </p:cNvPicPr>
          <p:nvPr/>
        </p:nvPicPr>
        <p:blipFill>
          <a:blip r:embed="rId13"/>
          <a:stretch>
            <a:fillRect/>
          </a:stretch>
        </p:blipFill>
        <p:spPr>
          <a:xfrm>
            <a:off x="371099" y="4613498"/>
            <a:ext cx="5040000" cy="652427"/>
          </a:xfrm>
          <a:prstGeom prst="rect">
            <a:avLst/>
          </a:prstGeom>
        </p:spPr>
      </p:pic>
    </p:spTree>
    <p:extLst>
      <p:ext uri="{BB962C8B-B14F-4D97-AF65-F5344CB8AC3E}">
        <p14:creationId xmlns:p14="http://schemas.microsoft.com/office/powerpoint/2010/main" val="146269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AD8C91-3C06-46B4-A2C9-5DDCCB8A7A67}"/>
              </a:ext>
            </a:extLst>
          </p:cNvPr>
          <p:cNvSpPr txBox="1">
            <a:spLocks/>
          </p:cNvSpPr>
          <p:nvPr/>
        </p:nvSpPr>
        <p:spPr>
          <a:xfrm>
            <a:off x="442913" y="319073"/>
            <a:ext cx="11184185" cy="638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latin typeface="Roboto Medium" panose="02000000000000000000" pitchFamily="2" charset="0"/>
                <a:ea typeface="Roboto Medium" panose="02000000000000000000" pitchFamily="2" charset="0"/>
              </a:rPr>
              <a:t>MOT DE LA PRÉSIDENTE ET DE LA DIRECTRICE GÉNÉRALE… </a:t>
            </a:r>
            <a:br>
              <a:rPr lang="fr-FR" sz="2000" dirty="0">
                <a:latin typeface="Roboto Medium" panose="02000000000000000000" pitchFamily="2" charset="0"/>
                <a:ea typeface="Roboto Medium" panose="02000000000000000000" pitchFamily="2" charset="0"/>
              </a:rPr>
            </a:br>
            <a:r>
              <a:rPr lang="fr-FR" sz="2000" dirty="0">
                <a:latin typeface="Roboto Medium" panose="02000000000000000000" pitchFamily="2" charset="0"/>
                <a:ea typeface="Roboto Medium" panose="02000000000000000000" pitchFamily="2" charset="0"/>
              </a:rPr>
              <a:t>Ensemble nous sommes plus forts!</a:t>
            </a:r>
            <a:endParaRPr lang="en-CA" sz="2000" dirty="0">
              <a:latin typeface="Roboto Medium" panose="02000000000000000000" pitchFamily="2" charset="0"/>
              <a:ea typeface="Roboto Medium" panose="02000000000000000000" pitchFamily="2" charset="0"/>
            </a:endParaRPr>
          </a:p>
        </p:txBody>
      </p:sp>
      <p:sp>
        <p:nvSpPr>
          <p:cNvPr id="4" name="TextBox 3">
            <a:extLst>
              <a:ext uri="{FF2B5EF4-FFF2-40B4-BE49-F238E27FC236}">
                <a16:creationId xmlns:a16="http://schemas.microsoft.com/office/drawing/2014/main" id="{7157D7B1-3F06-411F-A137-318E3EDC07BA}"/>
              </a:ext>
            </a:extLst>
          </p:cNvPr>
          <p:cNvSpPr txBox="1"/>
          <p:nvPr/>
        </p:nvSpPr>
        <p:spPr>
          <a:xfrm>
            <a:off x="442913" y="1037230"/>
            <a:ext cx="5330090" cy="5182444"/>
          </a:xfrm>
          <a:prstGeom prst="rect">
            <a:avLst/>
          </a:prstGeom>
          <a:noFill/>
        </p:spPr>
        <p:txBody>
          <a:bodyPr wrap="square" rtlCol="0">
            <a:spAutoFit/>
          </a:bodyPr>
          <a:lstStyle/>
          <a:p>
            <a:pPr marL="120650" marR="0" algn="just">
              <a:spcBef>
                <a:spcPts val="275"/>
              </a:spcBef>
              <a:spcAft>
                <a:spcPts val="0"/>
              </a:spcAft>
            </a:pP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Quelle année!!!</a:t>
            </a:r>
            <a:endParaRPr lang="en-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45"/>
              </a:spcBef>
              <a:spcAft>
                <a:spcPts val="0"/>
              </a:spcAft>
            </a:pP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b="1"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inventé</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réinventé,</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adapté</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transformé.</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Toute</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l’année</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l’équipe</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 relevé le défi d’offrir un service de qualité en réponse aux besoins exprimés par 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 du quartier et celles parfois un peu plus éloignées, celles isolées et souvent</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dépassées par tous ces évènements changeants. Sans hésiter, avec l’aide de dizaines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bénévoles,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b="1"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rapidement</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rejoint</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toutes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encore</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inscrites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dans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notre</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base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données,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membres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présents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passés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qui</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tendu</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perche,</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relais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solidarité réalisé plus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d’une fois au</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cours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l’année.</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55"/>
              </a:spcBef>
              <a:spcAft>
                <a:spcPts val="0"/>
              </a:spcAft>
            </a:pP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Les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partenaires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sont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mobilisés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grande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solidarité</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tables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quartier,</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comités</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locaux,</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régionaux,</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provinciaux</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ainsi</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Ville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Montréal</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l’Arrondissement</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Verdun</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oublier</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gouvernements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qui</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ont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vu</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juste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offrant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filet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social</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fort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pour</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assurer</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grande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majorité</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dont elles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ont</a:t>
            </a:r>
            <a:r>
              <a:rPr lang="fr-CA" sz="1200"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besoin</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pour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passer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travers.</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75"/>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Dans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paysage</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engagé,</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il</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y</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aussi</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quelques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ratés,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nourriture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ni</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réseau,</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accès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aux</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différents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services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ni</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aux</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soins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santé,</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isolées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par</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langue,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stigmas</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sociaux ou pire, retenues et même parfois violentées. La pandémie a révélé plusieurs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ces inégalités, de ces dangers qui s’infiltrent dans nos quartiers sans s’annoncer, ces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situations que souvent nos services aident à prévenir, devront maintenant aussi savoir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guérir.</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60"/>
              </a:spcBef>
              <a:spcAft>
                <a:spcPts val="0"/>
              </a:spcAft>
            </a:pP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l’équipe de la MFV s’est impliquée à tous les niveaux, écouter, informer, former,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soutenir, référer, transformer et réinventer, écouter, ajuster, s’informer, se former, se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soutenir, se transformer et se réinventer à son tour. Les réunions, les formations, 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informations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sont</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succédées..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comme</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tourbillon.</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b="1"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n</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ous</a:t>
            </a:r>
            <a:r>
              <a:rPr lang="fr-CA" sz="1200" spc="-4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repensé</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services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notre environnement! Certains changements seront permanents alors que d’autres vont</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demeurer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quelque temps et s’évanouir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doucement.</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p:txBody>
      </p:sp>
      <p:sp>
        <p:nvSpPr>
          <p:cNvPr id="7" name="TextBox 6">
            <a:extLst>
              <a:ext uri="{FF2B5EF4-FFF2-40B4-BE49-F238E27FC236}">
                <a16:creationId xmlns:a16="http://schemas.microsoft.com/office/drawing/2014/main" id="{1ABA1CFF-81AC-4B04-B3A4-7DB0CF4C4D78}"/>
              </a:ext>
            </a:extLst>
          </p:cNvPr>
          <p:cNvSpPr txBox="1"/>
          <p:nvPr/>
        </p:nvSpPr>
        <p:spPr>
          <a:xfrm>
            <a:off x="6096000" y="1273025"/>
            <a:ext cx="5653087" cy="4616648"/>
          </a:xfrm>
          <a:prstGeom prst="rect">
            <a:avLst/>
          </a:prstGeom>
          <a:noFill/>
        </p:spPr>
        <p:txBody>
          <a:bodyPr wrap="square" rtlCol="0">
            <a:spAutoFit/>
          </a:bodyPr>
          <a:lstStyle/>
          <a:p>
            <a:pPr marL="0" marR="0" algn="just">
              <a:spcBef>
                <a:spcPts val="0"/>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 Maison des familles de Verdun ne sera jamais comme avant, on peut dire qu’au cours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 ses 30 ans, ce n’est pas la première grande transformation mais, la seule réalisée en</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période de pandémie où au-delà des suggestions et recommandations, des améliorations</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souhaitées ou attendues, il y avait les obligations et un véritable danger pour la</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population.</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D’un</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lieu</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d’échanges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rencontres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entre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membres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b="1"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sommes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devenus </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 phare, une bouée un repère. Ensemble avec l’équipe on a su relever le défi du siècle, guidée par l’expertise d’un</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conseil d’administration bienveillant et soutenant. </a:t>
            </a: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les membres aussi nous ont aidé, ils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ont été francs et ouverts sur les besoins les plus criants, sur les orientations …… C’est</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grâce</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leur</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participation</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spontanée</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cours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activités,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aux</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réponses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nombreux</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sondages et lors des séances d’évaluation que la MFV peut avec assurance proposer 4 axes d’intervention arrimés par le souci d’inclure toutes les familles sous toutes leurs formes aux travers les générations et tissé ensemble dans une communauté solide et engagée pour assurer </a:t>
            </a: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 services adaptés à leurs besoins.  </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0" marR="0">
              <a:spcBef>
                <a:spcPts val="0"/>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0" marR="0">
              <a:spcBef>
                <a:spcPts val="35"/>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572135" marR="572135" algn="ctr">
              <a:spcBef>
                <a:spcPts val="5"/>
              </a:spcBef>
              <a:spcAft>
                <a:spcPts val="0"/>
              </a:spcAft>
            </a:pP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MERCI</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b="1"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vous</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tous</a:t>
            </a:r>
            <a:r>
              <a:rPr lang="fr-CA" b="1"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fond</a:t>
            </a:r>
            <a:r>
              <a:rPr lang="fr-CA" b="1"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cœur</a:t>
            </a:r>
            <a:endParaRPr lang="en-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572135" marR="572135" algn="ctr">
              <a:spcBef>
                <a:spcPts val="10"/>
              </a:spcBef>
              <a:spcAft>
                <a:spcPts val="0"/>
              </a:spcAft>
            </a:pP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pour</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votre</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implication</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exemplaire</a:t>
            </a:r>
            <a:r>
              <a:rPr lang="fr-CA" b="1" spc="-1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b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b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votre</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confiance!</a:t>
            </a:r>
          </a:p>
          <a:p>
            <a:pPr marL="572135" marR="572135" algn="ctr">
              <a:spcBef>
                <a:spcPts val="10"/>
              </a:spcBef>
              <a:spcAft>
                <a:spcPts val="0"/>
              </a:spcAft>
            </a:pPr>
            <a:endPar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572135" marR="572135" algn="ctr">
              <a:spcBef>
                <a:spcPts val="10"/>
              </a:spcBef>
              <a:spcAft>
                <a:spcPts val="0"/>
              </a:spcAft>
            </a:pPr>
            <a:endPar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p:txBody>
      </p:sp>
      <p:pic>
        <p:nvPicPr>
          <p:cNvPr id="3" name="Picture 2" descr="A picture containing text&#10;&#10;Description automatically generated">
            <a:extLst>
              <a:ext uri="{FF2B5EF4-FFF2-40B4-BE49-F238E27FC236}">
                <a16:creationId xmlns:a16="http://schemas.microsoft.com/office/drawing/2014/main" id="{73A07ADD-5D1D-431F-8158-0121B3C82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99" y="5175316"/>
            <a:ext cx="1233487" cy="1233487"/>
          </a:xfrm>
          <a:prstGeom prst="rect">
            <a:avLst/>
          </a:prstGeom>
        </p:spPr>
      </p:pic>
      <p:sp>
        <p:nvSpPr>
          <p:cNvPr id="2" name="TextBox 1">
            <a:extLst>
              <a:ext uri="{FF2B5EF4-FFF2-40B4-BE49-F238E27FC236}">
                <a16:creationId xmlns:a16="http://schemas.microsoft.com/office/drawing/2014/main" id="{A0F3E6B7-72E6-4FD7-9B32-CAAAC79CDD1C}"/>
              </a:ext>
            </a:extLst>
          </p:cNvPr>
          <p:cNvSpPr txBox="1"/>
          <p:nvPr/>
        </p:nvSpPr>
        <p:spPr>
          <a:xfrm>
            <a:off x="8140524" y="5584975"/>
            <a:ext cx="4051476" cy="738664"/>
          </a:xfrm>
          <a:prstGeom prst="rect">
            <a:avLst/>
          </a:prstGeom>
          <a:noFill/>
        </p:spPr>
        <p:txBody>
          <a:bodyPr wrap="square" rIns="0" rtlCol="0">
            <a:spAutoFit/>
          </a:bodyPr>
          <a:lstStyle/>
          <a:p>
            <a:pPr marL="0" marR="572135" lvl="2" algn="r" defTabSz="1058863">
              <a:spcBef>
                <a:spcPts val="10"/>
              </a:spcBef>
            </a:pP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Présidente et directrice</a:t>
            </a:r>
          </a:p>
          <a:p>
            <a:pPr marR="572135" algn="r" defTabSz="1058863">
              <a:spcBef>
                <a:spcPts val="10"/>
              </a:spcBef>
            </a:pP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Karima et Danielle</a:t>
            </a:r>
          </a:p>
          <a:p>
            <a:pPr marR="572135" algn="r" defTabSz="1058863">
              <a:spcBef>
                <a:spcPts val="10"/>
              </a:spcBef>
            </a:pP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Maison</a:t>
            </a:r>
            <a:r>
              <a:rPr lang="fr-CA" sz="1400" b="1" spc="-1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400"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400"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 Verdun</a:t>
            </a:r>
            <a:endParaRPr lang="en-CA" dirty="0"/>
          </a:p>
        </p:txBody>
      </p:sp>
    </p:spTree>
    <p:extLst>
      <p:ext uri="{BB962C8B-B14F-4D97-AF65-F5344CB8AC3E}">
        <p14:creationId xmlns:p14="http://schemas.microsoft.com/office/powerpoint/2010/main" val="193658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08AD6B-D45A-4214-8DA8-7284E3313E86}"/>
              </a:ext>
            </a:extLst>
          </p:cNvPr>
          <p:cNvSpPr txBox="1"/>
          <p:nvPr/>
        </p:nvSpPr>
        <p:spPr>
          <a:xfrm>
            <a:off x="377877" y="291670"/>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SERVICES AUX PARENTS</a:t>
            </a:r>
          </a:p>
        </p:txBody>
      </p:sp>
      <p:sp>
        <p:nvSpPr>
          <p:cNvPr id="19" name="TextBox 18">
            <a:extLst>
              <a:ext uri="{FF2B5EF4-FFF2-40B4-BE49-F238E27FC236}">
                <a16:creationId xmlns:a16="http://schemas.microsoft.com/office/drawing/2014/main" id="{7CC659E7-D79A-415F-8555-643BFC7ABFCD}"/>
              </a:ext>
            </a:extLst>
          </p:cNvPr>
          <p:cNvSpPr txBox="1"/>
          <p:nvPr/>
        </p:nvSpPr>
        <p:spPr>
          <a:xfrm>
            <a:off x="377876" y="794088"/>
            <a:ext cx="6651574" cy="2631490"/>
          </a:xfrm>
          <a:prstGeom prst="rect">
            <a:avLst/>
          </a:prstGeom>
          <a:noFill/>
        </p:spPr>
        <p:txBody>
          <a:bodyPr wrap="square">
            <a:spAutoFit/>
          </a:bodyPr>
          <a:lstStyle/>
          <a:p>
            <a:pPr marL="285750" marR="0" indent="-285750" algn="l" rtl="0">
              <a:spcBef>
                <a:spcPts val="600"/>
              </a:spcBef>
              <a:buFont typeface="Wingdings" panose="05000000000000000000" pitchFamily="2" charset="2"/>
              <a:buChar char="§"/>
            </a:pPr>
            <a:r>
              <a:rPr lang="fr-FR" sz="1200" i="0" u="none" strike="noStrike" dirty="0">
                <a:solidFill>
                  <a:srgbClr val="29284B"/>
                </a:solidFill>
                <a:latin typeface="Roboto Condensed "/>
              </a:rPr>
              <a:t>5</a:t>
            </a:r>
            <a:r>
              <a:rPr lang="fr-FR" sz="1200" b="0" i="0" u="none" strike="noStrike" dirty="0">
                <a:solidFill>
                  <a:srgbClr val="29284B"/>
                </a:solidFill>
                <a:latin typeface="Roboto Condensed "/>
              </a:rPr>
              <a:t> Sondages et 2 Focus group - plus de 100 familles contactées pour valider les besoins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Appels à toutes les familles inscrites dans notre base de données et ligne d’appels  d’urgence</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120 trousses sont distribuées aux familles.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Aucun frais d’adhésion ni de participation aux activités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10 000$ cartes cadeaux, cartes d’épicerie 100$ distribuées aux familles lors de plusieurs occasions.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Ajout d’une chaîne ‘</a:t>
            </a:r>
            <a:r>
              <a:rPr lang="fr-FR" sz="1200" b="0" i="0" u="none" strike="noStrike" dirty="0" err="1">
                <a:solidFill>
                  <a:srgbClr val="29284B"/>
                </a:solidFill>
                <a:latin typeface="Roboto Condensed "/>
              </a:rPr>
              <a:t>Youtube</a:t>
            </a:r>
            <a:r>
              <a:rPr lang="fr-FR" sz="1200" b="0" i="0" u="none" strike="noStrike" dirty="0">
                <a:solidFill>
                  <a:srgbClr val="29284B"/>
                </a:solidFill>
                <a:latin typeface="Roboto Condensed "/>
              </a:rPr>
              <a:t>’, 11 contes et 11 vidéos YAPP (Y’a personne de parfait)</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55 fiches d’activités, motricité, bricolage et recettes.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Ajout d’un cellulaire pour la ligne de soutien ‘urgence’ Intervenant </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Ajout d’un onglet COVID-19 sur le site Web et message d’accueil  </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Mise sur pied de nouvelles activités adaptées aux mesures sanitaires ou Option virtuelle</a:t>
            </a:r>
            <a:endParaRPr lang="en-CA" sz="1200" dirty="0">
              <a:latin typeface="Roboto Condensed "/>
            </a:endParaRPr>
          </a:p>
        </p:txBody>
      </p:sp>
      <p:sp>
        <p:nvSpPr>
          <p:cNvPr id="21" name="TextBox 20">
            <a:extLst>
              <a:ext uri="{FF2B5EF4-FFF2-40B4-BE49-F238E27FC236}">
                <a16:creationId xmlns:a16="http://schemas.microsoft.com/office/drawing/2014/main" id="{B3D6A08A-2DDA-4A16-92C4-B041EBDDB1F5}"/>
              </a:ext>
            </a:extLst>
          </p:cNvPr>
          <p:cNvSpPr txBox="1"/>
          <p:nvPr/>
        </p:nvSpPr>
        <p:spPr>
          <a:xfrm>
            <a:off x="377876" y="3687959"/>
            <a:ext cx="6100762" cy="2554545"/>
          </a:xfrm>
          <a:prstGeom prst="rect">
            <a:avLst/>
          </a:prstGeom>
          <a:noFill/>
        </p:spPr>
        <p:txBody>
          <a:bodyPr wrap="square">
            <a:spAutoFit/>
          </a:bodyPr>
          <a:lstStyle/>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Lavage des mains obligatoire, désinfectant à disposition dans chaque pièce.</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Diminution du ratio de 12 enfants à 2 ou 3 ‘bulles famille’ (fratries)</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Maximum d’individus présents par étage et par activité (adapté selon les consignes    sanitaires)</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Code de retour au travail élaboré et modifié selon la situation</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Aménagement des espaces ‘bulles’ pour assurer 2 mètres entre chaque famille</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Aménagement de la salle de jeux pour permettre la distanciation</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Ajout de lavabos et de robinets sans contact</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Affichages dans toutes les salles indiquant les mesures prises et les instructions</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Ajout d’un lavabo portable à l’entrée (à utiliser aussi dans la cour, au besoin)</a:t>
            </a:r>
            <a:endParaRPr lang="en-CA" sz="1200" dirty="0">
              <a:latin typeface="Roboto Condensed "/>
            </a:endParaRPr>
          </a:p>
        </p:txBody>
      </p:sp>
      <p:sp>
        <p:nvSpPr>
          <p:cNvPr id="23" name="TextBox 22">
            <a:extLst>
              <a:ext uri="{FF2B5EF4-FFF2-40B4-BE49-F238E27FC236}">
                <a16:creationId xmlns:a16="http://schemas.microsoft.com/office/drawing/2014/main" id="{D69F24B2-3517-4FEC-B8C1-C4E9C638F339}"/>
              </a:ext>
            </a:extLst>
          </p:cNvPr>
          <p:cNvSpPr txBox="1"/>
          <p:nvPr/>
        </p:nvSpPr>
        <p:spPr>
          <a:xfrm>
            <a:off x="6022181" y="3687959"/>
            <a:ext cx="5941219" cy="2585323"/>
          </a:xfrm>
          <a:prstGeom prst="rect">
            <a:avLst/>
          </a:prstGeom>
          <a:noFill/>
        </p:spPr>
        <p:txBody>
          <a:bodyPr wrap="square">
            <a:spAutoFit/>
          </a:bodyPr>
          <a:lstStyle/>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Ordinateur portable et frais Internet payés aux employés et bénévoles</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Équipement de protection (masques/couvre visage, </a:t>
            </a:r>
            <a:r>
              <a:rPr lang="fr-FR" sz="1200" b="0" i="0" u="none" strike="noStrike" dirty="0" err="1">
                <a:solidFill>
                  <a:srgbClr val="29284B"/>
                </a:solidFill>
                <a:latin typeface="Roboto Condensed "/>
              </a:rPr>
              <a:t>sarraux</a:t>
            </a:r>
            <a:r>
              <a:rPr lang="fr-FR" sz="1200" b="0" i="0" u="none" strike="noStrike" dirty="0">
                <a:solidFill>
                  <a:srgbClr val="29284B"/>
                </a:solidFill>
                <a:latin typeface="Roboto Condensed "/>
              </a:rPr>
              <a:t>, visières, lunettes de protection, etc.)</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Équipement de désinfection, (gel, désinfectants et produits de nettoyage, etc…)</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Achat et utilisation continu pendant les activités d’un filtre médical (virus et  bactérie)</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Distribution du matériel par bac individuel 1 couleur/bulle famille  Formations données à tous les employés</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Redéfinition des tâches et ajout d’un responsable de la sécurité et de la désinfection  Ajout de périodes de désinfection et de nettoyage avant et après chaque activité  Procédure d’inscription adaptée selon la situation sanitaire</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Ajout d’une salle Covid-19 (espace confiné avec matériel de premiers soins)</a:t>
            </a:r>
            <a:endParaRPr lang="en-CA" sz="1200" dirty="0">
              <a:latin typeface="Roboto Condensed "/>
            </a:endParaRPr>
          </a:p>
        </p:txBody>
      </p:sp>
      <p:cxnSp>
        <p:nvCxnSpPr>
          <p:cNvPr id="7" name="Straight Connector 6">
            <a:extLst>
              <a:ext uri="{FF2B5EF4-FFF2-40B4-BE49-F238E27FC236}">
                <a16:creationId xmlns:a16="http://schemas.microsoft.com/office/drawing/2014/main" id="{5579E787-17D9-416B-826A-01B8694D0185}"/>
              </a:ext>
            </a:extLst>
          </p:cNvPr>
          <p:cNvCxnSpPr/>
          <p:nvPr/>
        </p:nvCxnSpPr>
        <p:spPr>
          <a:xfrm>
            <a:off x="5829300" y="3687959"/>
            <a:ext cx="0" cy="2585323"/>
          </a:xfrm>
          <a:prstGeom prst="line">
            <a:avLst/>
          </a:prstGeom>
          <a:ln>
            <a:solidFill>
              <a:schemeClr val="accent6">
                <a:lumMod val="75000"/>
              </a:schemeClr>
            </a:solidFill>
          </a:ln>
        </p:spPr>
        <p:style>
          <a:lnRef idx="3">
            <a:schemeClr val="accent5"/>
          </a:lnRef>
          <a:fillRef idx="0">
            <a:schemeClr val="accent5"/>
          </a:fillRef>
          <a:effectRef idx="2">
            <a:schemeClr val="accent5"/>
          </a:effectRef>
          <a:fontRef idx="minor">
            <a:schemeClr val="tx1"/>
          </a:fontRef>
        </p:style>
      </p:cxnSp>
      <p:cxnSp>
        <p:nvCxnSpPr>
          <p:cNvPr id="26" name="Straight Connector 25">
            <a:extLst>
              <a:ext uri="{FF2B5EF4-FFF2-40B4-BE49-F238E27FC236}">
                <a16:creationId xmlns:a16="http://schemas.microsoft.com/office/drawing/2014/main" id="{C3B56025-3C3F-465D-AB74-6A89B2B9CD6C}"/>
              </a:ext>
            </a:extLst>
          </p:cNvPr>
          <p:cNvCxnSpPr/>
          <p:nvPr/>
        </p:nvCxnSpPr>
        <p:spPr>
          <a:xfrm>
            <a:off x="7485830" y="794088"/>
            <a:ext cx="0" cy="2585323"/>
          </a:xfrm>
          <a:prstGeom prst="line">
            <a:avLst/>
          </a:prstGeom>
          <a:ln>
            <a:solidFill>
              <a:schemeClr val="accent6">
                <a:lumMod val="75000"/>
              </a:schemeClr>
            </a:solidFill>
          </a:ln>
        </p:spPr>
        <p:style>
          <a:lnRef idx="3">
            <a:schemeClr val="accent5"/>
          </a:lnRef>
          <a:fillRef idx="0">
            <a:schemeClr val="accent5"/>
          </a:fillRef>
          <a:effectRef idx="2">
            <a:schemeClr val="accent5"/>
          </a:effectRef>
          <a:fontRef idx="minor">
            <a:schemeClr val="tx1"/>
          </a:fontRef>
        </p:style>
      </p:cxnSp>
      <p:sp>
        <p:nvSpPr>
          <p:cNvPr id="27" name="TextBox 26">
            <a:extLst>
              <a:ext uri="{FF2B5EF4-FFF2-40B4-BE49-F238E27FC236}">
                <a16:creationId xmlns:a16="http://schemas.microsoft.com/office/drawing/2014/main" id="{1B74AD1E-8CB2-43A7-980A-0E77F42AEF3F}"/>
              </a:ext>
            </a:extLst>
          </p:cNvPr>
          <p:cNvSpPr txBox="1"/>
          <p:nvPr/>
        </p:nvSpPr>
        <p:spPr>
          <a:xfrm>
            <a:off x="4137252" y="291670"/>
            <a:ext cx="7676871" cy="405623"/>
          </a:xfrm>
          <a:prstGeom prst="rect">
            <a:avLst/>
          </a:prstGeom>
        </p:spPr>
        <p:txBody>
          <a:bodyPr vert="horz" lIns="91440" tIns="45720" rIns="91440" bIns="45720" rtlCol="0" anchor="ctr">
            <a:normAutofit fontScale="62500" lnSpcReduction="20000"/>
          </a:bodyPr>
          <a:lstStyle/>
          <a:p>
            <a:pPr>
              <a:lnSpc>
                <a:spcPct val="110000"/>
              </a:lnSpc>
            </a:pPr>
            <a:r>
              <a:rPr lang="fr-FR" b="1" kern="1200" dirty="0">
                <a:solidFill>
                  <a:srgbClr val="29294C"/>
                </a:solidFill>
                <a:latin typeface="Roboto" panose="02000000000000000000" pitchFamily="2" charset="0"/>
                <a:ea typeface="Roboto" panose="02000000000000000000" pitchFamily="2" charset="0"/>
                <a:cs typeface="+mj-cs"/>
              </a:rPr>
              <a:t>DES SERVICES ET ACTIVITÉS ADAPTÉES, NOUVELLES PROCÉDURES, AMÉNAGEMENTS ET MATÉRIEL </a:t>
            </a:r>
            <a:endParaRPr lang="en-US" b="1" kern="1200" dirty="0">
              <a:solidFill>
                <a:srgbClr val="29294C"/>
              </a:solidFill>
              <a:latin typeface="Roboto" panose="02000000000000000000" pitchFamily="2" charset="0"/>
              <a:ea typeface="Roboto" panose="02000000000000000000" pitchFamily="2" charset="0"/>
              <a:cs typeface="+mj-cs"/>
            </a:endParaRPr>
          </a:p>
        </p:txBody>
      </p:sp>
      <p:sp>
        <p:nvSpPr>
          <p:cNvPr id="10" name="Rectangle 9">
            <a:extLst>
              <a:ext uri="{FF2B5EF4-FFF2-40B4-BE49-F238E27FC236}">
                <a16:creationId xmlns:a16="http://schemas.microsoft.com/office/drawing/2014/main" id="{810BC572-C575-4DFC-B193-DB6413690B78}"/>
              </a:ext>
            </a:extLst>
          </p:cNvPr>
          <p:cNvSpPr/>
          <p:nvPr/>
        </p:nvSpPr>
        <p:spPr>
          <a:xfrm>
            <a:off x="7942210" y="794088"/>
            <a:ext cx="3871909" cy="2585323"/>
          </a:xfrm>
          <a:prstGeom prst="rect">
            <a:avLst/>
          </a:prstGeom>
          <a:gradFill flip="none" rotWithShape="1">
            <a:gsLst>
              <a:gs pos="1000">
                <a:srgbClr val="FFC000">
                  <a:lumMod val="40000"/>
                  <a:lumOff val="60000"/>
                </a:srgbClr>
              </a:gs>
              <a:gs pos="100000">
                <a:schemeClr val="bg1"/>
              </a:gs>
            </a:gsLst>
            <a:path path="circle">
              <a:fillToRect l="50000" t="50000" r="50000" b="50000"/>
            </a:path>
            <a:tileRect/>
          </a:gradFill>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rtlCol="0" anchor="ctr" anchorCtr="0">
            <a:noAutofit/>
          </a:bodyPr>
          <a:lstStyle/>
          <a:p>
            <a:pPr algn="ctr"/>
            <a:r>
              <a:rPr lang="fr-FR" i="0" u="none" strike="noStrike" dirty="0">
                <a:solidFill>
                  <a:srgbClr val="29284B"/>
                </a:solidFill>
                <a:latin typeface="Roboto Condensed "/>
              </a:rPr>
              <a:t>Après 30 années de services aux familles, nous avons embrassé l’occasion de se transformer et de repenser ensemble avec nos membres et la communauté une approche mieux adaptée. </a:t>
            </a:r>
          </a:p>
        </p:txBody>
      </p:sp>
    </p:spTree>
    <p:extLst>
      <p:ext uri="{BB962C8B-B14F-4D97-AF65-F5344CB8AC3E}">
        <p14:creationId xmlns:p14="http://schemas.microsoft.com/office/powerpoint/2010/main" val="158117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5EA91E0A-CE92-4703-B8FE-C9684118C876}"/>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266700" y="-163534"/>
            <a:ext cx="2740152" cy="2740152"/>
          </a:xfrm>
          <a:prstGeom prst="rect">
            <a:avLst/>
          </a:prstGeom>
        </p:spPr>
      </p:pic>
      <p:sp>
        <p:nvSpPr>
          <p:cNvPr id="3" name="TextBox 2">
            <a:extLst>
              <a:ext uri="{FF2B5EF4-FFF2-40B4-BE49-F238E27FC236}">
                <a16:creationId xmlns:a16="http://schemas.microsoft.com/office/drawing/2014/main" id="{1B6887AD-E4CE-405D-8CC0-93C5A2B08374}"/>
              </a:ext>
            </a:extLst>
          </p:cNvPr>
          <p:cNvSpPr txBox="1"/>
          <p:nvPr/>
        </p:nvSpPr>
        <p:spPr>
          <a:xfrm>
            <a:off x="2231136" y="765828"/>
            <a:ext cx="9570720" cy="2246769"/>
          </a:xfrm>
          <a:prstGeom prst="rect">
            <a:avLst/>
          </a:prstGeom>
          <a:noFill/>
        </p:spPr>
        <p:txBody>
          <a:bodyPr wrap="square">
            <a:spAutoFit/>
          </a:bodyPr>
          <a:lstStyle/>
          <a:p>
            <a:pPr algn="just" rtl="0">
              <a:spcBef>
                <a:spcPts val="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Depuis maintenant 30 ans, la Maison des Familles de Verdun accueille toutes les familles sans discrimination, avec altruisme et bienveillance en respectant toutes les différences individuelles. Toutefois, après trois décennies, la situation socio-économique et politique du secteur Verdun/Îles des Sœurs a grandement changé. Les rapports soumis lors du mandat de l'évaluation et de l'amélioration des services de la Maison des Familles de Verdun sont une façon d'arrimer la mission et la vision de l'organisme aux besoins de la population de son territoire en faisant  ressortir les enjeux et problématiques qui touchent les familles du quartier. </a:t>
            </a:r>
            <a:endParaRPr lang="fr-FR" sz="1400" b="0" dirty="0">
              <a:effectLst/>
              <a:latin typeface="Roboto" panose="02000000000000000000" pitchFamily="2" charset="0"/>
              <a:ea typeface="Roboto" panose="02000000000000000000" pitchFamily="2" charset="0"/>
            </a:endParaRPr>
          </a:p>
          <a:p>
            <a:pPr rtl="0">
              <a:spcBef>
                <a:spcPts val="0"/>
              </a:spcBef>
              <a:spcAft>
                <a:spcPts val="0"/>
              </a:spcAft>
            </a:pPr>
            <a:br>
              <a:rPr lang="fr-FR" sz="1400" b="0" dirty="0">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À la lumière des différentes statistiques et témoignages recueillis lors de cette étude, il nous a été possible de faire ressortir cinq axes principaux qui nous ont ensuite permis de développer certaines activités spéciales que nous avons testées auprès de nos membres lors de la période d’été 2021 à la MFV. </a:t>
            </a:r>
            <a:endParaRPr lang="fr-FR" sz="1400" b="0" dirty="0">
              <a:effectLst/>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6B3DCDB8-FDB9-45A3-9CD2-0041DE37FC54}"/>
              </a:ext>
            </a:extLst>
          </p:cNvPr>
          <p:cNvSpPr txBox="1"/>
          <p:nvPr/>
        </p:nvSpPr>
        <p:spPr>
          <a:xfrm>
            <a:off x="728126" y="765828"/>
            <a:ext cx="750499" cy="646331"/>
          </a:xfrm>
          <a:prstGeom prst="rect">
            <a:avLst/>
          </a:prstGeom>
          <a:noFill/>
        </p:spPr>
        <p:txBody>
          <a:bodyPr wrap="square">
            <a:spAutoFit/>
          </a:bodyPr>
          <a:lstStyle/>
          <a:p>
            <a:pPr algn="ctr" rtl="0">
              <a:spcBef>
                <a:spcPts val="0"/>
              </a:spcBef>
              <a:spcAft>
                <a:spcPts val="0"/>
              </a:spcAft>
            </a:pPr>
            <a:r>
              <a:rPr lang="fr-FR" sz="3600" b="1" i="0" u="none" strike="noStrike" dirty="0">
                <a:solidFill>
                  <a:srgbClr val="000000"/>
                </a:solidFill>
                <a:effectLst/>
                <a:latin typeface="Roboto" panose="02000000000000000000" pitchFamily="2" charset="0"/>
                <a:ea typeface="Roboto" panose="02000000000000000000" pitchFamily="2" charset="0"/>
              </a:rPr>
              <a:t>30</a:t>
            </a:r>
            <a:endParaRPr lang="fr-FR" sz="3600" b="1" dirty="0">
              <a:effectLst/>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3FA0BC0B-0944-45EC-83AA-68180E1BD6B7}"/>
              </a:ext>
            </a:extLst>
          </p:cNvPr>
          <p:cNvSpPr txBox="1"/>
          <p:nvPr/>
        </p:nvSpPr>
        <p:spPr>
          <a:xfrm>
            <a:off x="3322282" y="3098202"/>
            <a:ext cx="1673346"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dirty="0"/>
              <a:t>LES AXES</a:t>
            </a:r>
          </a:p>
        </p:txBody>
      </p:sp>
      <p:pic>
        <p:nvPicPr>
          <p:cNvPr id="10" name="Picture 9" descr="A picture containing text&#10;&#10;Description automatically generated">
            <a:extLst>
              <a:ext uri="{FF2B5EF4-FFF2-40B4-BE49-F238E27FC236}">
                <a16:creationId xmlns:a16="http://schemas.microsoft.com/office/drawing/2014/main" id="{524E8BF7-7C75-4FBA-8CF6-BCD023AB5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500894"/>
            <a:ext cx="2131243" cy="2131243"/>
          </a:xfrm>
          <a:prstGeom prst="rect">
            <a:avLst/>
          </a:prstGeom>
        </p:spPr>
      </p:pic>
      <p:sp>
        <p:nvSpPr>
          <p:cNvPr id="11" name="TextBox 10">
            <a:extLst>
              <a:ext uri="{FF2B5EF4-FFF2-40B4-BE49-F238E27FC236}">
                <a16:creationId xmlns:a16="http://schemas.microsoft.com/office/drawing/2014/main" id="{EDE450CD-EEDF-4580-A80B-76AA67CF234A}"/>
              </a:ext>
            </a:extLst>
          </p:cNvPr>
          <p:cNvSpPr txBox="1"/>
          <p:nvPr/>
        </p:nvSpPr>
        <p:spPr>
          <a:xfrm>
            <a:off x="3093334" y="3716609"/>
            <a:ext cx="2131243"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rtl="0">
              <a:spcBef>
                <a:spcPts val="0"/>
              </a:spcBef>
              <a:spcAft>
                <a:spcPts val="0"/>
              </a:spcAft>
            </a:pPr>
            <a:r>
              <a:rPr lang="fr-FR" b="1" i="0" u="none" strike="noStrike" dirty="0">
                <a:solidFill>
                  <a:srgbClr val="000000"/>
                </a:solidFill>
                <a:effectLst/>
                <a:latin typeface="Roboto" panose="02000000000000000000" pitchFamily="2" charset="0"/>
                <a:ea typeface="Roboto" panose="02000000000000000000" pitchFamily="2" charset="0"/>
              </a:rPr>
              <a:t>INCLUSION</a:t>
            </a:r>
            <a:endParaRPr lang="fr-FR" b="1" dirty="0">
              <a:effectLst/>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4E7C2955-8E5D-4E75-9728-7B1E4717BAAB}"/>
              </a:ext>
            </a:extLst>
          </p:cNvPr>
          <p:cNvSpPr txBox="1"/>
          <p:nvPr/>
        </p:nvSpPr>
        <p:spPr>
          <a:xfrm>
            <a:off x="2364745" y="4242683"/>
            <a:ext cx="3588421"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SANTÉ MENTALE ET BIEN-ÊTRE</a:t>
            </a:r>
          </a:p>
        </p:txBody>
      </p:sp>
      <p:sp>
        <p:nvSpPr>
          <p:cNvPr id="14" name="TextBox 13">
            <a:extLst>
              <a:ext uri="{FF2B5EF4-FFF2-40B4-BE49-F238E27FC236}">
                <a16:creationId xmlns:a16="http://schemas.microsoft.com/office/drawing/2014/main" id="{9178F32F-4C66-416C-982B-8937C5AC1439}"/>
              </a:ext>
            </a:extLst>
          </p:cNvPr>
          <p:cNvSpPr txBox="1"/>
          <p:nvPr/>
        </p:nvSpPr>
        <p:spPr>
          <a:xfrm>
            <a:off x="2505666" y="4768757"/>
            <a:ext cx="3306578"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INTERCULTURALITÉ</a:t>
            </a:r>
          </a:p>
        </p:txBody>
      </p:sp>
      <p:sp>
        <p:nvSpPr>
          <p:cNvPr id="15" name="TextBox 14">
            <a:extLst>
              <a:ext uri="{FF2B5EF4-FFF2-40B4-BE49-F238E27FC236}">
                <a16:creationId xmlns:a16="http://schemas.microsoft.com/office/drawing/2014/main" id="{298101FD-B939-4373-B08F-DF12101CA941}"/>
              </a:ext>
            </a:extLst>
          </p:cNvPr>
          <p:cNvSpPr txBox="1"/>
          <p:nvPr/>
        </p:nvSpPr>
        <p:spPr>
          <a:xfrm>
            <a:off x="2564317" y="5294831"/>
            <a:ext cx="3189276"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PATERNITÉ</a:t>
            </a:r>
          </a:p>
        </p:txBody>
      </p:sp>
      <p:sp>
        <p:nvSpPr>
          <p:cNvPr id="12" name="TextBox 11">
            <a:extLst>
              <a:ext uri="{FF2B5EF4-FFF2-40B4-BE49-F238E27FC236}">
                <a16:creationId xmlns:a16="http://schemas.microsoft.com/office/drawing/2014/main" id="{94CDD828-F7AE-46C0-9E70-5ECEEBB0FC78}"/>
              </a:ext>
            </a:extLst>
          </p:cNvPr>
          <p:cNvSpPr txBox="1"/>
          <p:nvPr/>
        </p:nvSpPr>
        <p:spPr>
          <a:xfrm>
            <a:off x="2564317" y="5820905"/>
            <a:ext cx="3189276"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PARTENARIAT</a:t>
            </a:r>
            <a:endParaRPr lang="fr-FR" dirty="0"/>
          </a:p>
        </p:txBody>
      </p:sp>
      <p:sp>
        <p:nvSpPr>
          <p:cNvPr id="16" name="TextBox 15">
            <a:extLst>
              <a:ext uri="{FF2B5EF4-FFF2-40B4-BE49-F238E27FC236}">
                <a16:creationId xmlns:a16="http://schemas.microsoft.com/office/drawing/2014/main" id="{37DB53B1-5F22-4418-8428-E70DA62BB1B2}"/>
              </a:ext>
            </a:extLst>
          </p:cNvPr>
          <p:cNvSpPr txBox="1"/>
          <p:nvPr/>
        </p:nvSpPr>
        <p:spPr>
          <a:xfrm>
            <a:off x="2231136" y="385936"/>
            <a:ext cx="9570720" cy="405623"/>
          </a:xfrm>
          <a:prstGeom prst="rect">
            <a:avLst/>
          </a:prstGeom>
        </p:spPr>
        <p:txBody>
          <a:bodyPr vert="horz" lIns="91440" tIns="45720" rIns="91440" bIns="45720" rtlCol="0" anchor="ctr">
            <a:normAutofit fontScale="85000" lnSpcReduction="10000"/>
          </a:bodyPr>
          <a:lstStyle/>
          <a:p>
            <a:pPr>
              <a:lnSpc>
                <a:spcPct val="110000"/>
              </a:lnSpc>
            </a:pPr>
            <a:r>
              <a:rPr lang="fr-FR" sz="2400" b="1" kern="1200" dirty="0">
                <a:solidFill>
                  <a:srgbClr val="29294C"/>
                </a:solidFill>
                <a:latin typeface="Roboto" panose="02000000000000000000" pitchFamily="2" charset="0"/>
                <a:ea typeface="Roboto" panose="02000000000000000000" pitchFamily="2" charset="0"/>
                <a:cs typeface="+mj-cs"/>
              </a:rPr>
              <a:t>RAPPORT D'ÉVALUATION </a:t>
            </a:r>
            <a:r>
              <a:rPr lang="fr-FR" sz="2400" b="1" dirty="0">
                <a:solidFill>
                  <a:srgbClr val="29294C"/>
                </a:solidFill>
                <a:latin typeface="Roboto" panose="02000000000000000000" pitchFamily="2" charset="0"/>
                <a:ea typeface="Roboto" panose="02000000000000000000" pitchFamily="2" charset="0"/>
                <a:cs typeface="+mj-cs"/>
              </a:rPr>
              <a:t>ET </a:t>
            </a:r>
            <a:r>
              <a:rPr lang="fr-FR" sz="2400" b="1" kern="1200" dirty="0">
                <a:solidFill>
                  <a:srgbClr val="29294C"/>
                </a:solidFill>
                <a:latin typeface="Roboto" panose="02000000000000000000" pitchFamily="2" charset="0"/>
                <a:ea typeface="Roboto" panose="02000000000000000000" pitchFamily="2" charset="0"/>
                <a:cs typeface="+mj-cs"/>
              </a:rPr>
              <a:t>ACTIVITÉS SPÉCIALES PRINTEMPS-ÉTÉ 2021</a:t>
            </a:r>
            <a:endParaRPr lang="en-US" sz="2400" b="1" kern="1200" dirty="0">
              <a:solidFill>
                <a:srgbClr val="29294C"/>
              </a:solidFill>
              <a:latin typeface="Roboto" panose="02000000000000000000" pitchFamily="2" charset="0"/>
              <a:ea typeface="Roboto" panose="02000000000000000000" pitchFamily="2" charset="0"/>
              <a:cs typeface="+mj-cs"/>
            </a:endParaRPr>
          </a:p>
        </p:txBody>
      </p:sp>
      <p:grpSp>
        <p:nvGrpSpPr>
          <p:cNvPr id="34" name="Group 33">
            <a:extLst>
              <a:ext uri="{FF2B5EF4-FFF2-40B4-BE49-F238E27FC236}">
                <a16:creationId xmlns:a16="http://schemas.microsoft.com/office/drawing/2014/main" id="{34A65F2A-F54C-4562-8563-2B77E6500DDE}"/>
              </a:ext>
            </a:extLst>
          </p:cNvPr>
          <p:cNvGrpSpPr/>
          <p:nvPr/>
        </p:nvGrpSpPr>
        <p:grpSpPr>
          <a:xfrm>
            <a:off x="7479791" y="2927435"/>
            <a:ext cx="3433977" cy="3433976"/>
            <a:chOff x="7479791" y="2927435"/>
            <a:chExt cx="3433977" cy="3433976"/>
          </a:xfrm>
        </p:grpSpPr>
        <p:grpSp>
          <p:nvGrpSpPr>
            <p:cNvPr id="9" name="Group 8">
              <a:extLst>
                <a:ext uri="{FF2B5EF4-FFF2-40B4-BE49-F238E27FC236}">
                  <a16:creationId xmlns:a16="http://schemas.microsoft.com/office/drawing/2014/main" id="{AED9B723-A400-4616-8662-A09FD65E44F9}"/>
                </a:ext>
              </a:extLst>
            </p:cNvPr>
            <p:cNvGrpSpPr/>
            <p:nvPr/>
          </p:nvGrpSpPr>
          <p:grpSpPr>
            <a:xfrm>
              <a:off x="7479791" y="2927435"/>
              <a:ext cx="3433977" cy="3433976"/>
              <a:chOff x="3695530" y="1028530"/>
              <a:chExt cx="4800938" cy="4800938"/>
            </a:xfrm>
          </p:grpSpPr>
          <p:sp>
            <p:nvSpPr>
              <p:cNvPr id="21" name="Freeform: Shape 20">
                <a:extLst>
                  <a:ext uri="{FF2B5EF4-FFF2-40B4-BE49-F238E27FC236}">
                    <a16:creationId xmlns:a16="http://schemas.microsoft.com/office/drawing/2014/main" id="{F1A03F82-2C48-48FA-9CC8-A6F486276373}"/>
                  </a:ext>
                </a:extLst>
              </p:cNvPr>
              <p:cNvSpPr/>
              <p:nvPr/>
            </p:nvSpPr>
            <p:spPr>
              <a:xfrm>
                <a:off x="3695530" y="1028530"/>
                <a:ext cx="2346282"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rgbClr val="C3A2C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marL="0" lvl="0" indent="0" algn="ctr" defTabSz="1689100">
                  <a:lnSpc>
                    <a:spcPct val="90000"/>
                  </a:lnSpc>
                  <a:spcBef>
                    <a:spcPct val="0"/>
                  </a:spcBef>
                  <a:spcAft>
                    <a:spcPct val="35000"/>
                  </a:spcAft>
                  <a:buNone/>
                </a:pPr>
                <a:endParaRPr lang="en-CA" sz="3800" kern="1200" dirty="0"/>
              </a:p>
            </p:txBody>
          </p:sp>
          <p:sp>
            <p:nvSpPr>
              <p:cNvPr id="22" name="Freeform: Shape 21">
                <a:extLst>
                  <a:ext uri="{FF2B5EF4-FFF2-40B4-BE49-F238E27FC236}">
                    <a16:creationId xmlns:a16="http://schemas.microsoft.com/office/drawing/2014/main" id="{6ECF9A94-02AE-4BF7-BB41-37A674B420D0}"/>
                  </a:ext>
                </a:extLst>
              </p:cNvPr>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B493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957466" rIns="957466" bIns="270256" numCol="1" spcCol="1270" anchor="ctr" anchorCtr="0">
                <a:noAutofit/>
              </a:bodyPr>
              <a:lstStyle/>
              <a:p>
                <a:pPr marL="0" lvl="0" indent="0" algn="ctr" defTabSz="1689100">
                  <a:lnSpc>
                    <a:spcPct val="90000"/>
                  </a:lnSpc>
                  <a:spcBef>
                    <a:spcPct val="0"/>
                  </a:spcBef>
                  <a:spcAft>
                    <a:spcPct val="35000"/>
                  </a:spcAft>
                  <a:buNone/>
                </a:pPr>
                <a:endParaRPr lang="en-CA" sz="3800" kern="1200" dirty="0"/>
              </a:p>
            </p:txBody>
          </p:sp>
          <p:sp>
            <p:nvSpPr>
              <p:cNvPr id="23" name="Freeform: Shape 22">
                <a:extLst>
                  <a:ext uri="{FF2B5EF4-FFF2-40B4-BE49-F238E27FC236}">
                    <a16:creationId xmlns:a16="http://schemas.microsoft.com/office/drawing/2014/main" id="{41C3519C-4A9E-48A9-9DC7-2A443580BDE0}"/>
                  </a:ext>
                </a:extLst>
              </p:cNvPr>
              <p:cNvSpPr/>
              <p:nvPr/>
            </p:nvSpPr>
            <p:spPr>
              <a:xfrm>
                <a:off x="6150186" y="3483184"/>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E9D5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270257" rIns="957466" bIns="957466" numCol="1" spcCol="1270" anchor="ctr" anchorCtr="0">
                <a:noAutofit/>
              </a:bodyPr>
              <a:lstStyle/>
              <a:p>
                <a:pPr marL="0" lvl="0" indent="0" algn="ctr" defTabSz="1689100">
                  <a:lnSpc>
                    <a:spcPct val="90000"/>
                  </a:lnSpc>
                  <a:spcBef>
                    <a:spcPct val="0"/>
                  </a:spcBef>
                  <a:spcAft>
                    <a:spcPct val="35000"/>
                  </a:spcAft>
                  <a:buNone/>
                </a:pPr>
                <a:endParaRPr lang="en-CA" sz="3800" kern="1200"/>
              </a:p>
            </p:txBody>
          </p:sp>
          <p:sp>
            <p:nvSpPr>
              <p:cNvPr id="24" name="Freeform: Shape 23">
                <a:extLst>
                  <a:ext uri="{FF2B5EF4-FFF2-40B4-BE49-F238E27FC236}">
                    <a16:creationId xmlns:a16="http://schemas.microsoft.com/office/drawing/2014/main" id="{FA239676-1A14-4298-9E3B-A723CB06CC1D}"/>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rgbClr val="D3B6D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marL="0" lvl="0" indent="0" algn="ctr" defTabSz="1689100">
                  <a:lnSpc>
                    <a:spcPct val="90000"/>
                  </a:lnSpc>
                  <a:spcBef>
                    <a:spcPct val="0"/>
                  </a:spcBef>
                  <a:spcAft>
                    <a:spcPct val="35000"/>
                  </a:spcAft>
                  <a:buNone/>
                </a:pPr>
                <a:endParaRPr lang="en-CA" sz="3800" kern="1200"/>
              </a:p>
            </p:txBody>
          </p:sp>
        </p:grpSp>
        <p:sp>
          <p:nvSpPr>
            <p:cNvPr id="27" name="TextBox 26">
              <a:extLst>
                <a:ext uri="{FF2B5EF4-FFF2-40B4-BE49-F238E27FC236}">
                  <a16:creationId xmlns:a16="http://schemas.microsoft.com/office/drawing/2014/main" id="{C8B4F43D-1703-4330-82CA-F5175003F2B1}"/>
                </a:ext>
              </a:extLst>
            </p:cNvPr>
            <p:cNvSpPr txBox="1"/>
            <p:nvPr/>
          </p:nvSpPr>
          <p:spPr>
            <a:xfrm>
              <a:off x="7696366" y="3611965"/>
              <a:ext cx="1410383" cy="430887"/>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SANTÉ MENTALE ET BIEN-ÊTRE</a:t>
              </a:r>
            </a:p>
          </p:txBody>
        </p:sp>
        <p:sp>
          <p:nvSpPr>
            <p:cNvPr id="28" name="TextBox 27">
              <a:extLst>
                <a:ext uri="{FF2B5EF4-FFF2-40B4-BE49-F238E27FC236}">
                  <a16:creationId xmlns:a16="http://schemas.microsoft.com/office/drawing/2014/main" id="{4C6AA61D-D863-4CAA-8161-AFD7832E14B4}"/>
                </a:ext>
              </a:extLst>
            </p:cNvPr>
            <p:cNvSpPr txBox="1"/>
            <p:nvPr/>
          </p:nvSpPr>
          <p:spPr>
            <a:xfrm>
              <a:off x="9242238" y="3638689"/>
              <a:ext cx="1410383"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PARTENARIAT</a:t>
              </a:r>
            </a:p>
          </p:txBody>
        </p:sp>
        <p:sp>
          <p:nvSpPr>
            <p:cNvPr id="29" name="TextBox 28">
              <a:extLst>
                <a:ext uri="{FF2B5EF4-FFF2-40B4-BE49-F238E27FC236}">
                  <a16:creationId xmlns:a16="http://schemas.microsoft.com/office/drawing/2014/main" id="{2EFBB5E2-27F1-4C1D-A30E-16F475DFF02E}"/>
                </a:ext>
              </a:extLst>
            </p:cNvPr>
            <p:cNvSpPr txBox="1"/>
            <p:nvPr/>
          </p:nvSpPr>
          <p:spPr>
            <a:xfrm>
              <a:off x="7654765" y="5442066"/>
              <a:ext cx="1410383"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PATERNITÉ</a:t>
              </a:r>
            </a:p>
          </p:txBody>
        </p:sp>
        <p:sp>
          <p:nvSpPr>
            <p:cNvPr id="30" name="TextBox 29">
              <a:extLst>
                <a:ext uri="{FF2B5EF4-FFF2-40B4-BE49-F238E27FC236}">
                  <a16:creationId xmlns:a16="http://schemas.microsoft.com/office/drawing/2014/main" id="{A563488E-216B-427A-AE62-5BE76238135C}"/>
                </a:ext>
              </a:extLst>
            </p:cNvPr>
            <p:cNvSpPr txBox="1"/>
            <p:nvPr/>
          </p:nvSpPr>
          <p:spPr>
            <a:xfrm>
              <a:off x="9158021" y="5426423"/>
              <a:ext cx="1690394"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INTERCULTURALISME</a:t>
              </a:r>
            </a:p>
          </p:txBody>
        </p:sp>
        <p:sp>
          <p:nvSpPr>
            <p:cNvPr id="31" name="Oval 30">
              <a:extLst>
                <a:ext uri="{FF2B5EF4-FFF2-40B4-BE49-F238E27FC236}">
                  <a16:creationId xmlns:a16="http://schemas.microsoft.com/office/drawing/2014/main" id="{7FE45909-EF95-4BB7-9659-4542F9E4584C}"/>
                </a:ext>
              </a:extLst>
            </p:cNvPr>
            <p:cNvSpPr/>
            <p:nvPr/>
          </p:nvSpPr>
          <p:spPr>
            <a:xfrm>
              <a:off x="8464457" y="3951835"/>
              <a:ext cx="1462689" cy="1462689"/>
            </a:xfrm>
            <a:prstGeom prst="ellipse">
              <a:avLst/>
            </a:prstGeom>
            <a:solidFill>
              <a:schemeClr val="accent4">
                <a:lumMod val="20000"/>
                <a:lumOff val="80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32" name="TextBox 31">
              <a:extLst>
                <a:ext uri="{FF2B5EF4-FFF2-40B4-BE49-F238E27FC236}">
                  <a16:creationId xmlns:a16="http://schemas.microsoft.com/office/drawing/2014/main" id="{6A6BC888-4135-4E5E-97EB-C3EE6273D0CC}"/>
                </a:ext>
              </a:extLst>
            </p:cNvPr>
            <p:cNvSpPr txBox="1"/>
            <p:nvPr/>
          </p:nvSpPr>
          <p:spPr>
            <a:xfrm>
              <a:off x="8516763" y="4526391"/>
              <a:ext cx="1410383"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INCLUSIVITÉ</a:t>
              </a:r>
            </a:p>
          </p:txBody>
        </p:sp>
      </p:grpSp>
    </p:spTree>
    <p:extLst>
      <p:ext uri="{BB962C8B-B14F-4D97-AF65-F5344CB8AC3E}">
        <p14:creationId xmlns:p14="http://schemas.microsoft.com/office/powerpoint/2010/main" val="323786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26000"/>
          </a:schemeClr>
        </a:solidFill>
        <a:effectLst/>
      </p:bgPr>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CE3E1424-3120-4825-A99E-CD237EFE37E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83096" y="25590"/>
            <a:ext cx="5593080" cy="6523414"/>
          </a:xfrm>
          <a:prstGeom prst="rect">
            <a:avLst/>
          </a:prstGeom>
        </p:spPr>
      </p:pic>
      <p:sp>
        <p:nvSpPr>
          <p:cNvPr id="26" name="Rectangle 25">
            <a:extLst>
              <a:ext uri="{FF2B5EF4-FFF2-40B4-BE49-F238E27FC236}">
                <a16:creationId xmlns:a16="http://schemas.microsoft.com/office/drawing/2014/main" id="{BC9D03A1-60B9-4BCB-BA0D-CEAD55C3B5E8}"/>
              </a:ext>
            </a:extLst>
          </p:cNvPr>
          <p:cNvSpPr/>
          <p:nvPr/>
        </p:nvSpPr>
        <p:spPr>
          <a:xfrm>
            <a:off x="578679" y="489922"/>
            <a:ext cx="4936001" cy="5594750"/>
          </a:xfrm>
          <a:prstGeom prst="rect">
            <a:avLst/>
          </a:prstGeom>
          <a:solidFill>
            <a:schemeClr val="bg1">
              <a:alpha val="88000"/>
            </a:schemeClr>
          </a:solidFill>
          <a:ln w="254000" cmpd="thinThick">
            <a:solidFill>
              <a:schemeClr val="accent5">
                <a:lumMod val="60000"/>
                <a:lumOff val="40000"/>
              </a:schemeClr>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A689F5D8-C8AE-4142-89A3-0985A060DC50}"/>
              </a:ext>
            </a:extLst>
          </p:cNvPr>
          <p:cNvSpPr txBox="1"/>
          <p:nvPr/>
        </p:nvSpPr>
        <p:spPr>
          <a:xfrm>
            <a:off x="1981058" y="880547"/>
            <a:ext cx="2131243" cy="461665"/>
          </a:xfrm>
          <a:prstGeom prst="rect">
            <a:avLst/>
          </a:prstGeom>
          <a:noFill/>
          <a:ln>
            <a:noFill/>
          </a:ln>
        </p:spPr>
        <p:txBody>
          <a:bodyPr wrap="square">
            <a:spAutoFit/>
          </a:bodyPr>
          <a:lstStyle/>
          <a:p>
            <a:pPr algn="ctr" rtl="0">
              <a:spcBef>
                <a:spcPts val="0"/>
              </a:spcBef>
              <a:spcAft>
                <a:spcPts val="0"/>
              </a:spcAft>
            </a:pPr>
            <a:r>
              <a:rPr lang="fr-FR" sz="2400" b="1" i="0" u="none" strike="noStrike"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INCLUSION</a:t>
            </a:r>
            <a:endParaRPr lang="fr-FR" sz="2400" b="1"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1A7F079-7823-4A38-A136-7258A43FC840}"/>
              </a:ext>
            </a:extLst>
          </p:cNvPr>
          <p:cNvSpPr txBox="1"/>
          <p:nvPr/>
        </p:nvSpPr>
        <p:spPr>
          <a:xfrm>
            <a:off x="841718" y="1732837"/>
            <a:ext cx="4409923" cy="3416320"/>
          </a:xfrm>
          <a:prstGeom prst="rect">
            <a:avLst/>
          </a:prstGeom>
          <a:noFill/>
          <a:ln>
            <a:noFill/>
          </a:ln>
        </p:spPr>
        <p:txBody>
          <a:bodyPr wrap="square">
            <a:spAutoFit/>
          </a:bodyPr>
          <a:lstStyle/>
          <a:p>
            <a:pPr algn="ctr" rtl="0">
              <a:spcBef>
                <a:spcPts val="0"/>
              </a:spcBef>
              <a:spcAft>
                <a:spcPts val="0"/>
              </a:spcAft>
            </a:pPr>
            <a:r>
              <a:rPr lang="fr-FR" b="0" i="0" u="none" strike="noStrike" dirty="0">
                <a:solidFill>
                  <a:srgbClr val="564266"/>
                </a:solidFill>
                <a:effectLst/>
                <a:latin typeface="Roboto" panose="02000000000000000000" pitchFamily="2" charset="0"/>
                <a:ea typeface="Roboto" panose="02000000000000000000" pitchFamily="2" charset="0"/>
              </a:rPr>
              <a:t>Afin d'assurer la cohésion de notre tissu social, il est important de mettre l'accent sur les ressemblances et les convergences plutôt que les différences!</a:t>
            </a:r>
            <a:br>
              <a:rPr lang="fr-FR" b="0" i="0" u="none" strike="noStrike" dirty="0">
                <a:solidFill>
                  <a:srgbClr val="564266"/>
                </a:solidFill>
                <a:effectLst/>
                <a:latin typeface="Roboto" panose="02000000000000000000" pitchFamily="2" charset="0"/>
                <a:ea typeface="Roboto" panose="02000000000000000000" pitchFamily="2" charset="0"/>
              </a:rPr>
            </a:br>
            <a:endParaRPr lang="fr-FR" b="0" dirty="0">
              <a:solidFill>
                <a:srgbClr val="564266"/>
              </a:solidFill>
              <a:effectLst/>
              <a:latin typeface="Roboto" panose="02000000000000000000" pitchFamily="2" charset="0"/>
              <a:ea typeface="Roboto" panose="02000000000000000000" pitchFamily="2" charset="0"/>
            </a:endParaRPr>
          </a:p>
          <a:p>
            <a:pPr algn="ctr" rtl="0">
              <a:spcBef>
                <a:spcPts val="0"/>
              </a:spcBef>
              <a:spcAft>
                <a:spcPts val="0"/>
              </a:spcAft>
            </a:pPr>
            <a:r>
              <a:rPr lang="fr-FR" b="0" i="0" u="none" strike="noStrike" dirty="0">
                <a:solidFill>
                  <a:srgbClr val="564266"/>
                </a:solidFill>
                <a:effectLst/>
                <a:latin typeface="Roboto" panose="02000000000000000000" pitchFamily="2" charset="0"/>
                <a:ea typeface="Roboto" panose="02000000000000000000" pitchFamily="2" charset="0"/>
              </a:rPr>
              <a:t>L’axe de l’inclusion a donc été adopté comme pilier principal pour soutenir les autres axes, les orientations et intentions générales des actions entreprises autant dans la consultation de la population que dans la création d’activités spéciales offertes aux familles cet été. </a:t>
            </a:r>
            <a:endParaRPr lang="en-CA" dirty="0">
              <a:solidFill>
                <a:srgbClr val="56426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287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BE3A6E-3ADE-45A5-B82C-3AD5C05477B0}"/>
              </a:ext>
            </a:extLst>
          </p:cNvPr>
          <p:cNvSpPr/>
          <p:nvPr/>
        </p:nvSpPr>
        <p:spPr>
          <a:xfrm>
            <a:off x="7503736" y="804570"/>
            <a:ext cx="4110086" cy="5248859"/>
          </a:xfrm>
          <a:prstGeom prst="rect">
            <a:avLst/>
          </a:prstGeom>
          <a:solidFill>
            <a:srgbClr val="DDE3DA">
              <a:alpha val="88000"/>
            </a:srgbClr>
          </a:solidFill>
          <a:ln w="254000" cmpd="thinThick">
            <a:solidFill>
              <a:schemeClr val="bg1"/>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A689F5D8-C8AE-4142-89A3-0985A060DC50}"/>
              </a:ext>
            </a:extLst>
          </p:cNvPr>
          <p:cNvSpPr txBox="1"/>
          <p:nvPr/>
        </p:nvSpPr>
        <p:spPr>
          <a:xfrm>
            <a:off x="7630765" y="1252990"/>
            <a:ext cx="3874881" cy="461665"/>
          </a:xfrm>
          <a:prstGeom prst="rect">
            <a:avLst/>
          </a:prstGeom>
          <a:noFill/>
        </p:spPr>
        <p:txBody>
          <a:bodyPr wrap="square">
            <a:spAutoFit/>
          </a:bodyPr>
          <a:lstStyle/>
          <a:p>
            <a:pPr algn="ctr"/>
            <a:r>
              <a:rPr lang="fr-FR" sz="2400" b="1" i="0" u="none" strike="noStrike"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Santé mentale et bien-être</a:t>
            </a:r>
            <a:endParaRPr lang="fr-FR" sz="2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1A7F079-7823-4A38-A136-7258A43FC840}"/>
              </a:ext>
            </a:extLst>
          </p:cNvPr>
          <p:cNvSpPr txBox="1"/>
          <p:nvPr/>
        </p:nvSpPr>
        <p:spPr>
          <a:xfrm>
            <a:off x="7630765" y="2060466"/>
            <a:ext cx="3874881" cy="3416320"/>
          </a:xfrm>
          <a:prstGeom prst="rect">
            <a:avLst/>
          </a:prstGeom>
          <a:noFill/>
        </p:spPr>
        <p:txBody>
          <a:bodyPr wrap="square">
            <a:spAutoFit/>
          </a:bodyPr>
          <a:lstStyle/>
          <a:p>
            <a:pPr algn="ctr" rtl="0">
              <a:spcBef>
                <a:spcPts val="0"/>
              </a:spcBef>
              <a:spcAft>
                <a:spcPts val="0"/>
              </a:spcAft>
            </a:pPr>
            <a:r>
              <a:rPr lang="fr-FR" b="0" i="0" u="none" strike="noStrike" dirty="0">
                <a:effectLst/>
                <a:latin typeface="Roboto" panose="02000000000000000000" pitchFamily="2" charset="0"/>
                <a:ea typeface="Roboto" panose="02000000000000000000" pitchFamily="2" charset="0"/>
              </a:rPr>
              <a:t>Par ses activités de groupes et son support individuel, la MFV  met de l’avant des moyens différents et complémentaires pour promouvoir la santé mentale des familles fréquentant ses installations. Briser l’isolement, créer un esprit de communauté, démystifier les défis de la parentalité, tout cela permet aux familles de savoir qu’elles ne sont pas seules et qu’un filet social est là pour elles.</a:t>
            </a:r>
            <a:endParaRPr lang="fr-FR" b="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88551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2C7C3E-F944-4343-A92A-1E7B52A6767D}"/>
              </a:ext>
            </a:extLst>
          </p:cNvPr>
          <p:cNvSpPr txBox="1"/>
          <p:nvPr/>
        </p:nvSpPr>
        <p:spPr>
          <a:xfrm>
            <a:off x="3518584" y="4927494"/>
            <a:ext cx="4229247" cy="1461939"/>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Journée bien-être des employés</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Une équipe</a:t>
            </a:r>
            <a:r>
              <a:rPr lang="fr-FR" sz="1400" b="1" i="0" u="none" strike="noStrike" dirty="0">
                <a:solidFill>
                  <a:srgbClr val="000000"/>
                </a:solidFill>
                <a:effectLst/>
                <a:latin typeface="Roboto" panose="02000000000000000000" pitchFamily="2" charset="0"/>
                <a:ea typeface="Roboto" panose="02000000000000000000" pitchFamily="2" charset="0"/>
              </a:rPr>
              <a:t> </a:t>
            </a:r>
            <a:r>
              <a:rPr lang="fr-FR" sz="1400" b="0" i="0" u="none" strike="noStrike" dirty="0">
                <a:solidFill>
                  <a:srgbClr val="000000"/>
                </a:solidFill>
                <a:effectLst/>
                <a:latin typeface="Roboto" panose="02000000000000000000" pitchFamily="2" charset="0"/>
                <a:ea typeface="Roboto" panose="02000000000000000000" pitchFamily="2" charset="0"/>
              </a:rPr>
              <a:t>dont on prend soin est une équipe heureuse. La MFV veut mettre de l’avant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le bien- être de ses employés par différentes marques de reconnaissance.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Voici ce qui a été fait cet été à ce propos.</a:t>
            </a:r>
            <a:endParaRPr lang="fr-FR" sz="1400" b="0" dirty="0">
              <a:effectLst/>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F2AC2B16-D575-4161-982A-22CE56771546}"/>
              </a:ext>
            </a:extLst>
          </p:cNvPr>
          <p:cNvSpPr/>
          <p:nvPr/>
        </p:nvSpPr>
        <p:spPr>
          <a:xfrm>
            <a:off x="7934550" y="4927494"/>
            <a:ext cx="1888346" cy="138499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nvGrpSpPr>
          <p:cNvPr id="18" name="Group 17">
            <a:extLst>
              <a:ext uri="{FF2B5EF4-FFF2-40B4-BE49-F238E27FC236}">
                <a16:creationId xmlns:a16="http://schemas.microsoft.com/office/drawing/2014/main" id="{FE336150-CE0E-444D-AA8F-37C174CDB56F}"/>
              </a:ext>
            </a:extLst>
          </p:cNvPr>
          <p:cNvGrpSpPr/>
          <p:nvPr/>
        </p:nvGrpSpPr>
        <p:grpSpPr>
          <a:xfrm>
            <a:off x="3514172" y="302359"/>
            <a:ext cx="4238085" cy="4149071"/>
            <a:chOff x="3671475" y="302359"/>
            <a:chExt cx="4238085" cy="4149071"/>
          </a:xfrm>
        </p:grpSpPr>
        <p:sp>
          <p:nvSpPr>
            <p:cNvPr id="6" name="TextBox 5">
              <a:extLst>
                <a:ext uri="{FF2B5EF4-FFF2-40B4-BE49-F238E27FC236}">
                  <a16:creationId xmlns:a16="http://schemas.microsoft.com/office/drawing/2014/main" id="{5A1F51A8-DCF6-4E51-8296-2669793DB60C}"/>
                </a:ext>
              </a:extLst>
            </p:cNvPr>
            <p:cNvSpPr txBox="1"/>
            <p:nvPr/>
          </p:nvSpPr>
          <p:spPr>
            <a:xfrm>
              <a:off x="3675888" y="302359"/>
              <a:ext cx="4233672" cy="1892826"/>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Exposition intergénérationnelle</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Une </a:t>
              </a:r>
              <a:r>
                <a:rPr lang="fr-FR" sz="1400" dirty="0">
                  <a:solidFill>
                    <a:srgbClr val="000000"/>
                  </a:solidFill>
                  <a:latin typeface="Roboto" panose="02000000000000000000" pitchFamily="2" charset="0"/>
                  <a:ea typeface="Roboto" panose="02000000000000000000" pitchFamily="2" charset="0"/>
                </a:rPr>
                <a:t>exposition</a:t>
              </a:r>
              <a:r>
                <a:rPr lang="fr-FR" sz="1400" b="0" i="0" u="none" strike="noStrike" dirty="0">
                  <a:solidFill>
                    <a:srgbClr val="000000"/>
                  </a:solidFill>
                  <a:effectLst/>
                  <a:latin typeface="Roboto" panose="02000000000000000000" pitchFamily="2" charset="0"/>
                  <a:ea typeface="Roboto" panose="02000000000000000000" pitchFamily="2" charset="0"/>
                </a:rPr>
                <a:t> conjointe avec « Les foulards de la mémoire » organisée avec la Table des aînés de Verdun pour donner un message d'espoir en jumelant les dessins et récits des enfants et aînés sur une banderole pour tisser des liens d’espoir. La communauté verdunoise pourra voir le résultat immortalisé au Quai 5160 en septembre 2021! </a:t>
              </a:r>
              <a:endParaRPr lang="fr-FR" sz="1400" b="0" dirty="0">
                <a:effectLst/>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E3F39BA8-6B68-4C2E-9223-BF18BAD734B6}"/>
                </a:ext>
              </a:extLst>
            </p:cNvPr>
            <p:cNvSpPr/>
            <p:nvPr/>
          </p:nvSpPr>
          <p:spPr>
            <a:xfrm>
              <a:off x="3671475" y="2313387"/>
              <a:ext cx="4233672" cy="2138043"/>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9" name="Group 18">
            <a:extLst>
              <a:ext uri="{FF2B5EF4-FFF2-40B4-BE49-F238E27FC236}">
                <a16:creationId xmlns:a16="http://schemas.microsoft.com/office/drawing/2014/main" id="{D67C70BA-91EF-48A2-A534-73F70C35AAE1}"/>
              </a:ext>
            </a:extLst>
          </p:cNvPr>
          <p:cNvGrpSpPr/>
          <p:nvPr/>
        </p:nvGrpSpPr>
        <p:grpSpPr>
          <a:xfrm>
            <a:off x="8309021" y="302359"/>
            <a:ext cx="3588941" cy="4149070"/>
            <a:chOff x="8309021" y="302359"/>
            <a:chExt cx="3588941" cy="4149070"/>
          </a:xfrm>
        </p:grpSpPr>
        <p:sp>
          <p:nvSpPr>
            <p:cNvPr id="8" name="TextBox 7">
              <a:extLst>
                <a:ext uri="{FF2B5EF4-FFF2-40B4-BE49-F238E27FC236}">
                  <a16:creationId xmlns:a16="http://schemas.microsoft.com/office/drawing/2014/main" id="{95395E3C-5A62-4A81-BD6D-56919DF781D5}"/>
                </a:ext>
              </a:extLst>
            </p:cNvPr>
            <p:cNvSpPr txBox="1"/>
            <p:nvPr/>
          </p:nvSpPr>
          <p:spPr>
            <a:xfrm>
              <a:off x="8309021" y="302359"/>
              <a:ext cx="3588941" cy="1461939"/>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Atelier bien-être et peinture</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Une belle façon de promouvoir le bien-être des parents lié à l’expression créatrice.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Un service de halte-répit pour les enfants a permis aux parents de prendre une pause bien méritée !</a:t>
              </a:r>
              <a:endParaRPr lang="fr-FR" sz="1400" b="0" dirty="0">
                <a:effectLst/>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C9A2E33E-9DBC-45E0-AE1E-192059F70E67}"/>
                </a:ext>
              </a:extLst>
            </p:cNvPr>
            <p:cNvSpPr/>
            <p:nvPr/>
          </p:nvSpPr>
          <p:spPr>
            <a:xfrm>
              <a:off x="8309021" y="1911096"/>
              <a:ext cx="3588940" cy="2540333"/>
            </a:xfrm>
            <a:prstGeom prst="rect">
              <a:avLst/>
            </a:prstGeom>
            <a:blipFill>
              <a:blip r:embed="rId4"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7" name="Group 16">
            <a:extLst>
              <a:ext uri="{FF2B5EF4-FFF2-40B4-BE49-F238E27FC236}">
                <a16:creationId xmlns:a16="http://schemas.microsoft.com/office/drawing/2014/main" id="{61A4450E-58D2-49D3-8EA5-FD3102C81B79}"/>
              </a:ext>
            </a:extLst>
          </p:cNvPr>
          <p:cNvGrpSpPr/>
          <p:nvPr/>
        </p:nvGrpSpPr>
        <p:grpSpPr>
          <a:xfrm>
            <a:off x="294036" y="302359"/>
            <a:ext cx="2667786" cy="6010130"/>
            <a:chOff x="294036" y="302359"/>
            <a:chExt cx="2667786" cy="6010130"/>
          </a:xfrm>
        </p:grpSpPr>
        <p:sp>
          <p:nvSpPr>
            <p:cNvPr id="5" name="TextBox 4">
              <a:extLst>
                <a:ext uri="{FF2B5EF4-FFF2-40B4-BE49-F238E27FC236}">
                  <a16:creationId xmlns:a16="http://schemas.microsoft.com/office/drawing/2014/main" id="{03BCC525-7FBE-407D-A1AC-3DE0C73470F7}"/>
                </a:ext>
              </a:extLst>
            </p:cNvPr>
            <p:cNvSpPr txBox="1"/>
            <p:nvPr/>
          </p:nvSpPr>
          <p:spPr>
            <a:xfrm>
              <a:off x="294037" y="302359"/>
              <a:ext cx="2667785" cy="16773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Dessine-moi une histoire</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Le projet « </a:t>
              </a:r>
              <a:r>
                <a:rPr lang="fr-FR" sz="1400" b="0" i="1" u="none" strike="noStrike" dirty="0">
                  <a:solidFill>
                    <a:srgbClr val="000000"/>
                  </a:solidFill>
                  <a:effectLst/>
                  <a:latin typeface="Roboto" panose="02000000000000000000" pitchFamily="2" charset="0"/>
                  <a:ea typeface="Roboto" panose="02000000000000000000" pitchFamily="2" charset="0"/>
                </a:rPr>
                <a:t>Dessine-moi une histoire</a:t>
              </a:r>
              <a:r>
                <a:rPr lang="fr-FR" sz="1400" b="0" i="0" u="none" strike="noStrike" dirty="0">
                  <a:solidFill>
                    <a:srgbClr val="000000"/>
                  </a:solidFill>
                  <a:effectLst/>
                  <a:latin typeface="Roboto" panose="02000000000000000000" pitchFamily="2" charset="0"/>
                  <a:ea typeface="Roboto" panose="02000000000000000000" pitchFamily="2" charset="0"/>
                </a:rPr>
                <a:t> »  qui était un jumelage entre les dessins des enfants et l'écriture de récits réalisés par les aînés a été un succès instantané! </a:t>
              </a:r>
              <a:endParaRPr lang="fr-FR" sz="1400" b="0" dirty="0">
                <a:effectLst/>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E5864ED9-4B21-4AE3-AF5B-0CB4C0644A33}"/>
                </a:ext>
              </a:extLst>
            </p:cNvPr>
            <p:cNvSpPr/>
            <p:nvPr/>
          </p:nvSpPr>
          <p:spPr>
            <a:xfrm>
              <a:off x="294036" y="2090755"/>
              <a:ext cx="2667785" cy="2016888"/>
            </a:xfrm>
            <a:prstGeom prst="rect">
              <a:avLst/>
            </a:prstGeom>
            <a:blipFill>
              <a:blip r:embed="rId5" cstate="screen">
                <a:extLst>
                  <a:ext uri="{28A0092B-C50C-407E-A947-70E740481C1C}">
                    <a14:useLocalDpi xmlns:a14="http://schemas.microsoft.com/office/drawing/2010/main"/>
                  </a:ext>
                </a:extLst>
              </a:blip>
              <a:srcRect/>
              <a:stretch>
                <a:fillRect r="266"/>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7570A197-B1EC-4F86-9EEA-E7805FCBB4CB}"/>
                </a:ext>
              </a:extLst>
            </p:cNvPr>
            <p:cNvSpPr/>
            <p:nvPr/>
          </p:nvSpPr>
          <p:spPr>
            <a:xfrm>
              <a:off x="294036" y="4295601"/>
              <a:ext cx="2667785" cy="2016888"/>
            </a:xfrm>
            <a:prstGeom prst="rect">
              <a:avLst/>
            </a:prstGeom>
            <a:blipFill>
              <a:blip r:embed="rId6"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sp>
        <p:nvSpPr>
          <p:cNvPr id="16" name="Rectangle 15">
            <a:extLst>
              <a:ext uri="{FF2B5EF4-FFF2-40B4-BE49-F238E27FC236}">
                <a16:creationId xmlns:a16="http://schemas.microsoft.com/office/drawing/2014/main" id="{583D5F46-FBA1-456D-ABBC-86E3E2DEA658}"/>
              </a:ext>
            </a:extLst>
          </p:cNvPr>
          <p:cNvSpPr/>
          <p:nvPr/>
        </p:nvSpPr>
        <p:spPr>
          <a:xfrm>
            <a:off x="10009615" y="4927494"/>
            <a:ext cx="1888346" cy="1384995"/>
          </a:xfrm>
          <a:prstGeom prst="rect">
            <a:avLst/>
          </a:prstGeom>
          <a:blipFill>
            <a:blip r:embed="rId7"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55E5A477-1347-44ED-862F-8BAB9322FE6E}"/>
              </a:ext>
            </a:extLst>
          </p:cNvPr>
          <p:cNvCxnSpPr/>
          <p:nvPr/>
        </p:nvCxnSpPr>
        <p:spPr>
          <a:xfrm>
            <a:off x="3200400" y="302359"/>
            <a:ext cx="0" cy="601013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id="{5BA43442-A65F-4447-93F3-DE204A624924}"/>
              </a:ext>
            </a:extLst>
          </p:cNvPr>
          <p:cNvCxnSpPr>
            <a:cxnSpLocks/>
          </p:cNvCxnSpPr>
          <p:nvPr/>
        </p:nvCxnSpPr>
        <p:spPr>
          <a:xfrm>
            <a:off x="8028432" y="302359"/>
            <a:ext cx="0" cy="41490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id="{C6EDED57-6FD8-45AE-B498-14DA86C2D21A}"/>
              </a:ext>
            </a:extLst>
          </p:cNvPr>
          <p:cNvCxnSpPr/>
          <p:nvPr/>
        </p:nvCxnSpPr>
        <p:spPr>
          <a:xfrm>
            <a:off x="3514172" y="4709160"/>
            <a:ext cx="8383789"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146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DDDE8DF-8728-436C-83A2-4D45D42D6A84}"/>
              </a:ext>
            </a:extLst>
          </p:cNvPr>
          <p:cNvGrpSpPr/>
          <p:nvPr/>
        </p:nvGrpSpPr>
        <p:grpSpPr>
          <a:xfrm>
            <a:off x="4763745" y="1212169"/>
            <a:ext cx="3256825" cy="4370943"/>
            <a:chOff x="4727169" y="981919"/>
            <a:chExt cx="3256825" cy="4370943"/>
          </a:xfrm>
        </p:grpSpPr>
        <p:sp>
          <p:nvSpPr>
            <p:cNvPr id="10" name="TextBox 9">
              <a:extLst>
                <a:ext uri="{FF2B5EF4-FFF2-40B4-BE49-F238E27FC236}">
                  <a16:creationId xmlns:a16="http://schemas.microsoft.com/office/drawing/2014/main" id="{73FD96BC-CEEA-4A46-8C07-BB33D317171C}"/>
                </a:ext>
              </a:extLst>
            </p:cNvPr>
            <p:cNvSpPr txBox="1"/>
            <p:nvPr/>
          </p:nvSpPr>
          <p:spPr>
            <a:xfrm>
              <a:off x="4727169" y="981919"/>
              <a:ext cx="3256825" cy="1754326"/>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Spectacle de marionnette sous le thème des émotions</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La MFV a présenté un spectacle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de marionnettes ayant pour thème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les émotions, en collaboration avec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la Maison internationale des arts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de la Marionnette.</a:t>
              </a:r>
            </a:p>
          </p:txBody>
        </p:sp>
        <p:sp>
          <p:nvSpPr>
            <p:cNvPr id="11" name="Rectangle 10">
              <a:extLst>
                <a:ext uri="{FF2B5EF4-FFF2-40B4-BE49-F238E27FC236}">
                  <a16:creationId xmlns:a16="http://schemas.microsoft.com/office/drawing/2014/main" id="{E5864ED9-4B21-4AE3-AF5B-0CB4C0644A33}"/>
                </a:ext>
              </a:extLst>
            </p:cNvPr>
            <p:cNvSpPr/>
            <p:nvPr/>
          </p:nvSpPr>
          <p:spPr>
            <a:xfrm>
              <a:off x="4727169" y="2890650"/>
              <a:ext cx="3256825" cy="2462212"/>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8" name="Group 17">
            <a:extLst>
              <a:ext uri="{FF2B5EF4-FFF2-40B4-BE49-F238E27FC236}">
                <a16:creationId xmlns:a16="http://schemas.microsoft.com/office/drawing/2014/main" id="{E00D147F-9C6C-4E02-99BF-2D17E2E20AD7}"/>
              </a:ext>
            </a:extLst>
          </p:cNvPr>
          <p:cNvGrpSpPr/>
          <p:nvPr/>
        </p:nvGrpSpPr>
        <p:grpSpPr>
          <a:xfrm>
            <a:off x="8651227" y="331368"/>
            <a:ext cx="3178639" cy="5502504"/>
            <a:chOff x="8651227" y="331368"/>
            <a:chExt cx="3178639" cy="5502504"/>
          </a:xfrm>
        </p:grpSpPr>
        <p:sp>
          <p:nvSpPr>
            <p:cNvPr id="9" name="TextBox 8">
              <a:extLst>
                <a:ext uri="{FF2B5EF4-FFF2-40B4-BE49-F238E27FC236}">
                  <a16:creationId xmlns:a16="http://schemas.microsoft.com/office/drawing/2014/main" id="{063FAF95-4F72-48C7-A244-B01B73D0299F}"/>
                </a:ext>
              </a:extLst>
            </p:cNvPr>
            <p:cNvSpPr txBox="1"/>
            <p:nvPr/>
          </p:nvSpPr>
          <p:spPr>
            <a:xfrm>
              <a:off x="8651227" y="331368"/>
              <a:ext cx="3178639" cy="1107996"/>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Atelier d’éveil à la musique</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 atelier parent-enfant d’éveil à la musique à l’extérieur animé par Tanya Lavoie musicothérapeute.</a:t>
              </a:r>
              <a:endParaRPr lang="fr-FR" sz="1400" b="0" dirty="0">
                <a:effectLst/>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F2AC2B16-D575-4161-982A-22CE56771546}"/>
                </a:ext>
              </a:extLst>
            </p:cNvPr>
            <p:cNvSpPr/>
            <p:nvPr/>
          </p:nvSpPr>
          <p:spPr>
            <a:xfrm>
              <a:off x="8651227" y="1636776"/>
              <a:ext cx="3178639" cy="4197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429AA481-CB1B-4D05-8366-196C2095CAF2}"/>
              </a:ext>
            </a:extLst>
          </p:cNvPr>
          <p:cNvGrpSpPr/>
          <p:nvPr/>
        </p:nvGrpSpPr>
        <p:grpSpPr>
          <a:xfrm>
            <a:off x="362134" y="331368"/>
            <a:ext cx="3770954" cy="6132544"/>
            <a:chOff x="362134" y="331368"/>
            <a:chExt cx="3770954" cy="6132544"/>
          </a:xfrm>
        </p:grpSpPr>
        <p:sp>
          <p:nvSpPr>
            <p:cNvPr id="3" name="TextBox 2">
              <a:extLst>
                <a:ext uri="{FF2B5EF4-FFF2-40B4-BE49-F238E27FC236}">
                  <a16:creationId xmlns:a16="http://schemas.microsoft.com/office/drawing/2014/main" id="{0ECED49D-712E-4540-B749-1D82AD627B42}"/>
                </a:ext>
              </a:extLst>
            </p:cNvPr>
            <p:cNvSpPr txBox="1"/>
            <p:nvPr/>
          </p:nvSpPr>
          <p:spPr>
            <a:xfrm>
              <a:off x="362134" y="331368"/>
              <a:ext cx="3770954" cy="1969770"/>
            </a:xfrm>
            <a:prstGeom prst="rect">
              <a:avLst/>
            </a:prstGeom>
            <a:noFill/>
            <a:ln>
              <a:solidFill>
                <a:schemeClr val="accent6"/>
              </a:solidFill>
            </a:ln>
          </p:spPr>
          <p:txBody>
            <a:bodyPr wrap="square">
              <a:spAutoFit/>
            </a:bodyPr>
            <a:lstStyle/>
            <a:p>
              <a:pPr algn="ctr" rtl="0">
                <a:spcBef>
                  <a:spcPts val="120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Visionnement d’un film en famille : « </a:t>
              </a:r>
              <a:r>
                <a:rPr lang="fr-FR" sz="1400" b="1" i="1"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Trouver Némo </a:t>
              </a: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avec activités complémentaires sur la compréhension des émotions </a:t>
              </a: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Les familles ont été invitées à regarder le film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 </a:t>
              </a:r>
              <a:r>
                <a:rPr lang="fr-FR" sz="1400" b="0" i="1" u="none" strike="noStrike" dirty="0">
                  <a:solidFill>
                    <a:srgbClr val="000000"/>
                  </a:solidFill>
                  <a:effectLst/>
                  <a:latin typeface="Roboto" panose="02000000000000000000" pitchFamily="2" charset="0"/>
                  <a:ea typeface="Roboto" panose="02000000000000000000" pitchFamily="2" charset="0"/>
                </a:rPr>
                <a:t>Le monde de Nemo</a:t>
              </a:r>
              <a:r>
                <a:rPr lang="fr-FR" sz="1400" b="0" i="0" u="none" strike="noStrike" dirty="0">
                  <a:solidFill>
                    <a:srgbClr val="000000"/>
                  </a:solidFill>
                  <a:effectLst/>
                  <a:latin typeface="Roboto" panose="02000000000000000000" pitchFamily="2" charset="0"/>
                  <a:ea typeface="Roboto" panose="02000000000000000000" pitchFamily="2" charset="0"/>
                </a:rPr>
                <a:t>», un film touchant les thèmes du soutien social et des sentiments  que peuvent engendrer les nouvelles expériences vécues par un enfant. </a:t>
              </a:r>
              <a:endParaRPr lang="en-CA" sz="1400" dirty="0">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E3F39BA8-6B68-4C2E-9223-BF18BAD734B6}"/>
                </a:ext>
              </a:extLst>
            </p:cNvPr>
            <p:cNvSpPr/>
            <p:nvPr/>
          </p:nvSpPr>
          <p:spPr>
            <a:xfrm>
              <a:off x="658292" y="2526703"/>
              <a:ext cx="3178639" cy="3937209"/>
            </a:xfrm>
            <a:prstGeom prst="rect">
              <a:avLst/>
            </a:prstGeom>
            <a:blipFill>
              <a:blip r:embed="rId4" cstate="screen">
                <a:extLst>
                  <a:ext uri="{28A0092B-C50C-407E-A947-70E740481C1C}">
                    <a14:useLocalDpi xmlns:a14="http://schemas.microsoft.com/office/drawing/2010/main"/>
                  </a:ext>
                </a:extLst>
              </a:blip>
              <a:srcRect/>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cxnSp>
        <p:nvCxnSpPr>
          <p:cNvPr id="19" name="Straight Connector 18">
            <a:extLst>
              <a:ext uri="{FF2B5EF4-FFF2-40B4-BE49-F238E27FC236}">
                <a16:creationId xmlns:a16="http://schemas.microsoft.com/office/drawing/2014/main" id="{D5CE24E2-E2CF-4513-A91A-F1BD8250A44D}"/>
              </a:ext>
            </a:extLst>
          </p:cNvPr>
          <p:cNvCxnSpPr>
            <a:cxnSpLocks/>
          </p:cNvCxnSpPr>
          <p:nvPr/>
        </p:nvCxnSpPr>
        <p:spPr>
          <a:xfrm>
            <a:off x="4453128" y="1212169"/>
            <a:ext cx="0" cy="4438823"/>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2F1E5037-D574-4044-ABAC-07C21006B6E6}"/>
              </a:ext>
            </a:extLst>
          </p:cNvPr>
          <p:cNvCxnSpPr>
            <a:cxnSpLocks/>
          </p:cNvCxnSpPr>
          <p:nvPr/>
        </p:nvCxnSpPr>
        <p:spPr>
          <a:xfrm>
            <a:off x="8311896" y="1212169"/>
            <a:ext cx="0" cy="4438823"/>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246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2B2D6">
            <a:alpha val="2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3E1424-3120-4825-A99E-CD237EFE37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96" t="-19673" r="-2660" b="-13872"/>
          <a:stretch/>
        </p:blipFill>
        <p:spPr>
          <a:xfrm>
            <a:off x="6483096" y="25590"/>
            <a:ext cx="5593080" cy="6523414"/>
          </a:xfrm>
          <a:prstGeom prst="rect">
            <a:avLst/>
          </a:prstGeom>
        </p:spPr>
      </p:pic>
      <p:grpSp>
        <p:nvGrpSpPr>
          <p:cNvPr id="5" name="Group 4">
            <a:extLst>
              <a:ext uri="{FF2B5EF4-FFF2-40B4-BE49-F238E27FC236}">
                <a16:creationId xmlns:a16="http://schemas.microsoft.com/office/drawing/2014/main" id="{09AD02AA-FDFF-4FFC-B844-09859E1B338F}"/>
              </a:ext>
            </a:extLst>
          </p:cNvPr>
          <p:cNvGrpSpPr/>
          <p:nvPr/>
        </p:nvGrpSpPr>
        <p:grpSpPr>
          <a:xfrm>
            <a:off x="578679" y="489922"/>
            <a:ext cx="4936001" cy="5594750"/>
            <a:chOff x="578679" y="489922"/>
            <a:chExt cx="4936001" cy="5594750"/>
          </a:xfrm>
        </p:grpSpPr>
        <p:sp>
          <p:nvSpPr>
            <p:cNvPr id="26" name="Rectangle 25">
              <a:extLst>
                <a:ext uri="{FF2B5EF4-FFF2-40B4-BE49-F238E27FC236}">
                  <a16:creationId xmlns:a16="http://schemas.microsoft.com/office/drawing/2014/main" id="{BC9D03A1-60B9-4BCB-BA0D-CEAD55C3B5E8}"/>
                </a:ext>
              </a:extLst>
            </p:cNvPr>
            <p:cNvSpPr/>
            <p:nvPr/>
          </p:nvSpPr>
          <p:spPr>
            <a:xfrm>
              <a:off x="578679" y="489922"/>
              <a:ext cx="4936001" cy="5594750"/>
            </a:xfrm>
            <a:prstGeom prst="rect">
              <a:avLst/>
            </a:prstGeom>
            <a:solidFill>
              <a:schemeClr val="bg1">
                <a:alpha val="88000"/>
              </a:schemeClr>
            </a:solidFill>
            <a:ln w="254000" cmpd="thinThick">
              <a:solidFill>
                <a:srgbClr val="B2B2D6"/>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A689F5D8-C8AE-4142-89A3-0985A060DC50}"/>
                </a:ext>
              </a:extLst>
            </p:cNvPr>
            <p:cNvSpPr txBox="1"/>
            <p:nvPr/>
          </p:nvSpPr>
          <p:spPr>
            <a:xfrm>
              <a:off x="1981058" y="880547"/>
              <a:ext cx="2131243" cy="461665"/>
            </a:xfrm>
            <a:prstGeom prst="rect">
              <a:avLst/>
            </a:prstGeom>
            <a:noFill/>
            <a:ln>
              <a:noFill/>
            </a:ln>
          </p:spPr>
          <p:txBody>
            <a:bodyPr wrap="square">
              <a:spAutoFit/>
            </a:bodyPr>
            <a:lstStyle/>
            <a:p>
              <a:pPr algn="ctr"/>
              <a:r>
                <a:rPr lang="fr-FR" sz="2400" b="1" i="0" u="none" strike="noStrike"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Interculturel</a:t>
              </a:r>
              <a:endParaRPr lang="fr-FR" sz="2400" b="0"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1A7F079-7823-4A38-A136-7258A43FC840}"/>
                </a:ext>
              </a:extLst>
            </p:cNvPr>
            <p:cNvSpPr txBox="1"/>
            <p:nvPr/>
          </p:nvSpPr>
          <p:spPr>
            <a:xfrm>
              <a:off x="969434" y="2453647"/>
              <a:ext cx="4154489" cy="2308324"/>
            </a:xfrm>
            <a:prstGeom prst="rect">
              <a:avLst/>
            </a:prstGeom>
            <a:noFill/>
            <a:ln>
              <a:noFill/>
            </a:ln>
          </p:spPr>
          <p:txBody>
            <a:bodyPr wrap="square">
              <a:spAutoFit/>
            </a:bodyPr>
            <a:lstStyle/>
            <a:p>
              <a:pPr algn="ctr" rtl="0">
                <a:spcBef>
                  <a:spcPts val="0"/>
                </a:spcBef>
                <a:spcAft>
                  <a:spcPts val="0"/>
                </a:spcAft>
              </a:pPr>
              <a:r>
                <a:rPr lang="fr-FR" sz="1800" b="0" i="0" u="none" strike="noStrike" dirty="0">
                  <a:solidFill>
                    <a:srgbClr val="000000"/>
                  </a:solidFill>
                  <a:effectLst/>
                  <a:latin typeface="Roboto" panose="02000000000000000000" pitchFamily="2" charset="0"/>
                  <a:ea typeface="Roboto" panose="02000000000000000000" pitchFamily="2" charset="0"/>
                </a:rPr>
                <a:t>Avec plus de 45 % de ses membres ayant un parcours migratoire, </a:t>
              </a:r>
              <a:br>
                <a:rPr lang="fr-FR" sz="1800" b="0" i="0" u="none" strike="noStrike" dirty="0">
                  <a:solidFill>
                    <a:srgbClr val="000000"/>
                  </a:solidFill>
                  <a:effectLst/>
                  <a:latin typeface="Roboto" panose="02000000000000000000" pitchFamily="2" charset="0"/>
                  <a:ea typeface="Roboto" panose="02000000000000000000" pitchFamily="2" charset="0"/>
                </a:rPr>
              </a:br>
              <a:r>
                <a:rPr lang="fr-FR" sz="1800" b="0" i="0" u="none" strike="noStrike" dirty="0">
                  <a:solidFill>
                    <a:srgbClr val="000000"/>
                  </a:solidFill>
                  <a:effectLst/>
                  <a:latin typeface="Roboto" panose="02000000000000000000" pitchFamily="2" charset="0"/>
                  <a:ea typeface="Roboto" panose="02000000000000000000" pitchFamily="2" charset="0"/>
                </a:rPr>
                <a:t>le multiculturalisme est une des </a:t>
              </a:r>
              <a:br>
                <a:rPr lang="fr-FR" sz="1800" b="0" i="0" u="none" strike="noStrike" dirty="0">
                  <a:solidFill>
                    <a:srgbClr val="000000"/>
                  </a:solidFill>
                  <a:effectLst/>
                  <a:latin typeface="Roboto" panose="02000000000000000000" pitchFamily="2" charset="0"/>
                  <a:ea typeface="Roboto" panose="02000000000000000000" pitchFamily="2" charset="0"/>
                </a:rPr>
              </a:br>
              <a:r>
                <a:rPr lang="fr-FR" sz="1800" b="0" i="0" u="none" strike="noStrike" dirty="0">
                  <a:solidFill>
                    <a:srgbClr val="000000"/>
                  </a:solidFill>
                  <a:effectLst/>
                  <a:latin typeface="Roboto" panose="02000000000000000000" pitchFamily="2" charset="0"/>
                  <a:ea typeface="Roboto" panose="02000000000000000000" pitchFamily="2" charset="0"/>
                </a:rPr>
                <a:t>grandes réalités de la MFV.</a:t>
              </a:r>
            </a:p>
            <a:p>
              <a:pPr algn="ctr" rtl="0">
                <a:spcBef>
                  <a:spcPts val="0"/>
                </a:spcBef>
                <a:spcAft>
                  <a:spcPts val="0"/>
                </a:spcAft>
              </a:pPr>
              <a:r>
                <a:rPr lang="fr-FR" sz="1800" b="0" i="0" u="none" strike="noStrike" dirty="0">
                  <a:solidFill>
                    <a:srgbClr val="000000"/>
                  </a:solidFill>
                  <a:effectLst/>
                  <a:latin typeface="Roboto" panose="02000000000000000000" pitchFamily="2" charset="0"/>
                  <a:ea typeface="Roboto" panose="02000000000000000000" pitchFamily="2" charset="0"/>
                </a:rPr>
                <a:t> </a:t>
              </a:r>
            </a:p>
            <a:p>
              <a:pPr algn="ctr" rtl="0">
                <a:spcBef>
                  <a:spcPts val="0"/>
                </a:spcBef>
                <a:spcAft>
                  <a:spcPts val="0"/>
                </a:spcAft>
              </a:pPr>
              <a:r>
                <a:rPr lang="fr-FR" sz="1800" b="0" i="0" u="none" strike="noStrike" dirty="0">
                  <a:solidFill>
                    <a:srgbClr val="000000"/>
                  </a:solidFill>
                  <a:effectLst/>
                  <a:latin typeface="Roboto" panose="02000000000000000000" pitchFamily="2" charset="0"/>
                  <a:ea typeface="Roboto" panose="02000000000000000000" pitchFamily="2" charset="0"/>
                </a:rPr>
                <a:t>Depuis 30 ans maintenant,</a:t>
              </a:r>
              <a:r>
                <a:rPr lang="fr-FR" sz="1800" b="0" i="1" u="none" strike="noStrike" dirty="0">
                  <a:solidFill>
                    <a:srgbClr val="000000"/>
                  </a:solidFill>
                  <a:effectLst/>
                  <a:latin typeface="Roboto" panose="02000000000000000000" pitchFamily="2" charset="0"/>
                  <a:ea typeface="Roboto" panose="02000000000000000000" pitchFamily="2" charset="0"/>
                </a:rPr>
                <a:t> </a:t>
              </a:r>
              <a:r>
                <a:rPr lang="fr-FR" sz="1800" b="1" i="1" u="none" strike="noStrike" dirty="0">
                  <a:solidFill>
                    <a:srgbClr val="000000"/>
                  </a:solidFill>
                  <a:effectLst/>
                  <a:latin typeface="Roboto" panose="02000000000000000000" pitchFamily="2" charset="0"/>
                  <a:ea typeface="Roboto" panose="02000000000000000000" pitchFamily="2" charset="0"/>
                </a:rPr>
                <a:t>la Maison des Familles de Verdun, c’est la famille qui VOUS accueille</a:t>
              </a:r>
              <a:r>
                <a:rPr lang="fr-FR" sz="1800" b="0" i="1" u="none" strike="noStrike" dirty="0">
                  <a:solidFill>
                    <a:srgbClr val="000000"/>
                  </a:solidFill>
                  <a:effectLst/>
                  <a:latin typeface="Roboto" panose="02000000000000000000" pitchFamily="2" charset="0"/>
                  <a:ea typeface="Roboto" panose="02000000000000000000" pitchFamily="2" charset="0"/>
                </a:rPr>
                <a:t>! </a:t>
              </a:r>
              <a:endParaRPr lang="fr-FR" b="0" dirty="0">
                <a:effectLst/>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8982E1B9-D77C-49CC-AE76-469F54C52764}"/>
                </a:ext>
              </a:extLst>
            </p:cNvPr>
            <p:cNvSpPr txBox="1"/>
            <p:nvPr/>
          </p:nvSpPr>
          <p:spPr>
            <a:xfrm>
              <a:off x="1093510" y="1512143"/>
              <a:ext cx="4072380" cy="400110"/>
            </a:xfrm>
            <a:prstGeom prst="rect">
              <a:avLst/>
            </a:prstGeom>
            <a:noFill/>
            <a:ln>
              <a:noFill/>
            </a:ln>
          </p:spPr>
          <p:txBody>
            <a:bodyPr wrap="square">
              <a:spAutoFit/>
            </a:bodyPr>
            <a:lstStyle/>
            <a:p>
              <a:pPr algn="ctr" rtl="0">
                <a:spcBef>
                  <a:spcPts val="0"/>
                </a:spcBef>
                <a:spcAft>
                  <a:spcPts val="0"/>
                </a:spcAft>
              </a:pPr>
              <a:r>
                <a:rPr lang="fr-FR" sz="2000" b="1" i="1" u="none" strike="noStrike" dirty="0">
                  <a:solidFill>
                    <a:srgbClr val="564266"/>
                  </a:solidFill>
                  <a:effectLst/>
                  <a:latin typeface="Roboto" panose="02000000000000000000" pitchFamily="2" charset="0"/>
                  <a:ea typeface="Roboto" panose="02000000000000000000" pitchFamily="2" charset="0"/>
                </a:rPr>
                <a:t>Pour vivre heureux, vivons égaux !</a:t>
              </a:r>
              <a:endParaRPr lang="fr-FR" sz="2000" b="0" i="1" dirty="0">
                <a:solidFill>
                  <a:srgbClr val="564266"/>
                </a:solidFill>
                <a:effectLst/>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82656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16F73-F11D-4357-9831-39128FF58524}"/>
              </a:ext>
            </a:extLst>
          </p:cNvPr>
          <p:cNvSpPr txBox="1"/>
          <p:nvPr/>
        </p:nvSpPr>
        <p:spPr>
          <a:xfrm>
            <a:off x="496621" y="554191"/>
            <a:ext cx="5131182" cy="1323439"/>
          </a:xfrm>
          <a:prstGeom prst="rect">
            <a:avLst/>
          </a:prstGeom>
          <a:noFill/>
          <a:ln>
            <a:solidFill>
              <a:srgbClr val="7030A0"/>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Danse culturelle</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Lors de cet atelier, les participants ont dansé au rythme de la musique africaine avec notre animatrice. Ces derniers ont appris des pas de danse en famille tout en discutant de différents aspects de la culture africaine.</a:t>
            </a:r>
            <a:endParaRPr lang="fr-FR" sz="1400" b="0" dirty="0">
              <a:effectLst/>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0D665823-571D-4EE4-BD31-52926C898B42}"/>
              </a:ext>
            </a:extLst>
          </p:cNvPr>
          <p:cNvSpPr txBox="1"/>
          <p:nvPr/>
        </p:nvSpPr>
        <p:spPr>
          <a:xfrm>
            <a:off x="6564198" y="554191"/>
            <a:ext cx="5131182" cy="1323439"/>
          </a:xfrm>
          <a:prstGeom prst="rect">
            <a:avLst/>
          </a:prstGeom>
          <a:noFill/>
          <a:ln>
            <a:solidFill>
              <a:srgbClr val="7030A0"/>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Pique-nique découvertes interculturelles</a:t>
            </a: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L’équipe de la MFV a préparé un pique-nique interculturel avec des collations et dégustations provenant de plus de huit pays différents. En se retrouvant ensemble, les participants de cette activité  ont pu discuter de leur culture respective.</a:t>
            </a:r>
            <a:endParaRPr lang="en-CA" sz="1400" dirty="0">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DFC69252-18E5-45E4-A2B9-0E91829A941F}"/>
              </a:ext>
            </a:extLst>
          </p:cNvPr>
          <p:cNvSpPr/>
          <p:nvPr/>
        </p:nvSpPr>
        <p:spPr>
          <a:xfrm>
            <a:off x="496620" y="2290680"/>
            <a:ext cx="2840469" cy="3563365"/>
          </a:xfrm>
          <a:prstGeom prst="rect">
            <a:avLst/>
          </a:prstGeom>
          <a:blipFill>
            <a:blip r:embed="rId2" cstate="screen">
              <a:extLst>
                <a:ext uri="{28A0092B-C50C-407E-A947-70E740481C1C}">
                  <a14:useLocalDpi xmlns:a14="http://schemas.microsoft.com/office/drawing/2010/main"/>
                </a:ext>
              </a:extLst>
            </a:blip>
            <a:stretch>
              <a:fillRect/>
            </a:stretch>
          </a:blipFill>
          <a:ln>
            <a:solidFill>
              <a:srgbClr val="7030A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CE3A4D93-891B-4595-91DE-B711A349DA85}"/>
              </a:ext>
            </a:extLst>
          </p:cNvPr>
          <p:cNvSpPr/>
          <p:nvPr/>
        </p:nvSpPr>
        <p:spPr>
          <a:xfrm>
            <a:off x="8854910" y="4314720"/>
            <a:ext cx="2840469" cy="1989089"/>
          </a:xfrm>
          <a:prstGeom prst="rect">
            <a:avLst/>
          </a:prstGeom>
          <a:blipFill>
            <a:blip r:embed="rId3" cstate="screen">
              <a:extLst>
                <a:ext uri="{28A0092B-C50C-407E-A947-70E740481C1C}">
                  <a14:useLocalDpi xmlns:a14="http://schemas.microsoft.com/office/drawing/2010/main"/>
                </a:ext>
              </a:extLst>
            </a:blip>
            <a:srcRect/>
            <a:stretch>
              <a:fillRect b="406"/>
            </a:stretch>
          </a:blip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3" name="Rectangle 12">
            <a:extLst>
              <a:ext uri="{FF2B5EF4-FFF2-40B4-BE49-F238E27FC236}">
                <a16:creationId xmlns:a16="http://schemas.microsoft.com/office/drawing/2014/main" id="{D620731F-497A-46B5-A3FC-0D713654EA82}"/>
              </a:ext>
            </a:extLst>
          </p:cNvPr>
          <p:cNvSpPr/>
          <p:nvPr/>
        </p:nvSpPr>
        <p:spPr>
          <a:xfrm>
            <a:off x="6564198" y="2083273"/>
            <a:ext cx="3022862" cy="2116813"/>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4" name="Rectangle 13">
            <a:extLst>
              <a:ext uri="{FF2B5EF4-FFF2-40B4-BE49-F238E27FC236}">
                <a16:creationId xmlns:a16="http://schemas.microsoft.com/office/drawing/2014/main" id="{0816B440-4CFB-4627-9B1D-CF643AF2DC02}"/>
              </a:ext>
            </a:extLst>
          </p:cNvPr>
          <p:cNvSpPr/>
          <p:nvPr/>
        </p:nvSpPr>
        <p:spPr>
          <a:xfrm>
            <a:off x="3572760" y="2290680"/>
            <a:ext cx="2055043" cy="3563365"/>
          </a:xfrm>
          <a:prstGeom prst="rect">
            <a:avLst/>
          </a:prstGeom>
          <a:blipFill>
            <a:blip r:embed="rId5" cstate="screen">
              <a:extLst>
                <a:ext uri="{28A0092B-C50C-407E-A947-70E740481C1C}">
                  <a14:useLocalDpi xmlns:a14="http://schemas.microsoft.com/office/drawing/2010/main"/>
                </a:ext>
              </a:extLst>
            </a:blip>
            <a:stretch>
              <a:fillRect/>
            </a:stretch>
          </a:blipFill>
          <a:ln>
            <a:solidFill>
              <a:srgbClr val="7030A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624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EC9561-91D9-4A71-A224-6BBC348F65ED}"/>
              </a:ext>
            </a:extLst>
          </p:cNvPr>
          <p:cNvSpPr/>
          <p:nvPr/>
        </p:nvSpPr>
        <p:spPr>
          <a:xfrm>
            <a:off x="6724955" y="404812"/>
            <a:ext cx="4936001" cy="5882865"/>
          </a:xfrm>
          <a:prstGeom prst="rect">
            <a:avLst/>
          </a:prstGeom>
          <a:solidFill>
            <a:schemeClr val="bg1">
              <a:alpha val="88000"/>
            </a:schemeClr>
          </a:solidFill>
          <a:ln w="254000" cmpd="thinThick">
            <a:solidFill>
              <a:srgbClr val="FFD061">
                <a:alpha val="72000"/>
              </a:srgbClr>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176062CB-4518-480B-B7B2-C9CD224ACD56}"/>
              </a:ext>
            </a:extLst>
          </p:cNvPr>
          <p:cNvSpPr txBox="1"/>
          <p:nvPr/>
        </p:nvSpPr>
        <p:spPr>
          <a:xfrm>
            <a:off x="8127334" y="795438"/>
            <a:ext cx="2131243" cy="46166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accent4">
                    <a:lumMod val="75000"/>
                  </a:schemeClr>
                </a:solidFill>
                <a:uLnTx/>
                <a:uFillTx/>
                <a:latin typeface="Roboto" panose="02000000000000000000" pitchFamily="2" charset="0"/>
                <a:ea typeface="Roboto" panose="02000000000000000000" pitchFamily="2" charset="0"/>
              </a:rPr>
              <a:t>Paternité</a:t>
            </a:r>
            <a:endParaRPr kumimoji="0" lang="fr-FR" sz="1800" b="0" i="0" u="none" strike="noStrike" kern="1200" cap="none" spc="0" normalizeH="0" baseline="0" noProof="0" dirty="0">
              <a:ln>
                <a:noFill/>
              </a:ln>
              <a:solidFill>
                <a:schemeClr val="accent4">
                  <a:lumMod val="75000"/>
                </a:schemeClr>
              </a:solidFill>
              <a:uLnTx/>
              <a:uFillTx/>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EC936512-02EF-47D4-9BF4-B911A50C6023}"/>
              </a:ext>
            </a:extLst>
          </p:cNvPr>
          <p:cNvSpPr txBox="1"/>
          <p:nvPr/>
        </p:nvSpPr>
        <p:spPr>
          <a:xfrm>
            <a:off x="6916382" y="1966297"/>
            <a:ext cx="4553145" cy="3970318"/>
          </a:xfrm>
          <a:prstGeom prst="rect">
            <a:avLst/>
          </a:prstGeom>
          <a:noFill/>
          <a:ln>
            <a:noFill/>
          </a:ln>
        </p:spPr>
        <p:txBody>
          <a:bodyPr wrap="square">
            <a:spAutoFit/>
          </a:bodyPr>
          <a:lstStyle/>
          <a:p>
            <a:pPr algn="ctr"/>
            <a:r>
              <a:rPr lang="fr-FR" b="0" i="0" dirty="0">
                <a:solidFill>
                  <a:srgbClr val="9E7800"/>
                </a:solidFill>
                <a:effectLst/>
                <a:latin typeface="Roboto" panose="02000000000000000000" pitchFamily="2" charset="0"/>
                <a:ea typeface="Roboto" panose="02000000000000000000" pitchFamily="2" charset="0"/>
              </a:rPr>
              <a:t>Cet axe est au cœur de la MFV et se veut un effort de valorisation et d'inclusion des pères. Depuis plusieurs années, la MFV organise des services et ateliers pour les papas, et pour son 30</a:t>
            </a:r>
            <a:r>
              <a:rPr lang="fr-FR" b="0" i="0" baseline="30000" dirty="0">
                <a:solidFill>
                  <a:srgbClr val="9E7800"/>
                </a:solidFill>
                <a:effectLst/>
                <a:latin typeface="Roboto" panose="02000000000000000000" pitchFamily="2" charset="0"/>
                <a:ea typeface="Roboto" panose="02000000000000000000" pitchFamily="2" charset="0"/>
              </a:rPr>
              <a:t>ème</a:t>
            </a:r>
            <a:r>
              <a:rPr lang="fr-FR" b="0" i="0" dirty="0">
                <a:solidFill>
                  <a:srgbClr val="9E7800"/>
                </a:solidFill>
                <a:effectLst/>
                <a:latin typeface="Roboto" panose="02000000000000000000" pitchFamily="2" charset="0"/>
                <a:ea typeface="Roboto" panose="02000000000000000000" pitchFamily="2" charset="0"/>
              </a:rPr>
              <a:t> nous désirons, plus que jamais, être à l'écoute des pères et développer de nouveaux services basés sur leurs besoins! </a:t>
            </a:r>
          </a:p>
          <a:p>
            <a:pPr algn="ctr"/>
            <a:br>
              <a:rPr lang="fr-FR" b="0" i="0" dirty="0">
                <a:solidFill>
                  <a:srgbClr val="9E7800"/>
                </a:solidFill>
                <a:effectLst/>
                <a:latin typeface="Roboto" panose="02000000000000000000" pitchFamily="2" charset="0"/>
                <a:ea typeface="Roboto" panose="02000000000000000000" pitchFamily="2" charset="0"/>
              </a:rPr>
            </a:br>
            <a:r>
              <a:rPr lang="fr-FR" b="0" i="0" dirty="0">
                <a:solidFill>
                  <a:srgbClr val="9E7800"/>
                </a:solidFill>
                <a:effectLst/>
                <a:latin typeface="Roboto" panose="02000000000000000000" pitchFamily="2" charset="0"/>
                <a:ea typeface="Roboto" panose="02000000000000000000" pitchFamily="2" charset="0"/>
              </a:rPr>
              <a:t>Les papas, parents à part entière!</a:t>
            </a:r>
          </a:p>
          <a:p>
            <a:pPr algn="ctr"/>
            <a:r>
              <a:rPr lang="fr-FR" b="0" i="0" dirty="0">
                <a:solidFill>
                  <a:srgbClr val="9E7800"/>
                </a:solidFill>
                <a:effectLst/>
                <a:latin typeface="Roboto" panose="02000000000000000000" pitchFamily="2" charset="0"/>
                <a:ea typeface="Roboto" panose="02000000000000000000" pitchFamily="2" charset="0"/>
              </a:rPr>
              <a:t> </a:t>
            </a:r>
          </a:p>
          <a:p>
            <a:pPr algn="ctr"/>
            <a:r>
              <a:rPr lang="fr-FR" b="0" i="0" dirty="0">
                <a:solidFill>
                  <a:srgbClr val="9E7800"/>
                </a:solidFill>
                <a:effectLst/>
                <a:latin typeface="Roboto" panose="02000000000000000000" pitchFamily="2" charset="0"/>
                <a:ea typeface="Roboto" panose="02000000000000000000" pitchFamily="2" charset="0"/>
              </a:rPr>
              <a:t>Tous les parents, sous toutes les représentations dans le respect des différences individuelles.</a:t>
            </a:r>
          </a:p>
        </p:txBody>
      </p:sp>
      <p:sp>
        <p:nvSpPr>
          <p:cNvPr id="6" name="TextBox 5">
            <a:extLst>
              <a:ext uri="{FF2B5EF4-FFF2-40B4-BE49-F238E27FC236}">
                <a16:creationId xmlns:a16="http://schemas.microsoft.com/office/drawing/2014/main" id="{94F29887-A380-4F6D-B94B-0F9491174ADB}"/>
              </a:ext>
            </a:extLst>
          </p:cNvPr>
          <p:cNvSpPr txBox="1"/>
          <p:nvPr/>
        </p:nvSpPr>
        <p:spPr>
          <a:xfrm>
            <a:off x="7239786" y="1427034"/>
            <a:ext cx="4072380" cy="400110"/>
          </a:xfrm>
          <a:prstGeom prst="rect">
            <a:avLst/>
          </a:prstGeom>
          <a:noFill/>
          <a:ln>
            <a:noFill/>
          </a:ln>
        </p:spPr>
        <p:txBody>
          <a:bodyPr wrap="square">
            <a:spAutoFit/>
          </a:bodyPr>
          <a:lstStyle/>
          <a:p>
            <a:pPr algn="ctr" rtl="0">
              <a:spcBef>
                <a:spcPts val="0"/>
              </a:spcBef>
              <a:spcAft>
                <a:spcPts val="0"/>
              </a:spcAft>
            </a:pPr>
            <a:r>
              <a:rPr lang="fr-FR" sz="2000" b="1" i="1" u="none" strike="noStrike" dirty="0">
                <a:solidFill>
                  <a:schemeClr val="accent4">
                    <a:lumMod val="75000"/>
                  </a:schemeClr>
                </a:solidFill>
                <a:effectLst/>
                <a:latin typeface="Roboto" panose="02000000000000000000" pitchFamily="2" charset="0"/>
                <a:ea typeface="Roboto" panose="02000000000000000000" pitchFamily="2" charset="0"/>
              </a:rPr>
              <a:t>Famille à part entière!</a:t>
            </a:r>
            <a:endParaRPr lang="fr-FR" sz="2000" b="0" i="1" dirty="0">
              <a:solidFill>
                <a:schemeClr val="accent4">
                  <a:lumMod val="75000"/>
                </a:schemeClr>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45982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47EA5-2922-47AC-891D-ED2E284FED8B}"/>
              </a:ext>
            </a:extLst>
          </p:cNvPr>
          <p:cNvSpPr txBox="1"/>
          <p:nvPr/>
        </p:nvSpPr>
        <p:spPr>
          <a:xfrm>
            <a:off x="6096000" y="624279"/>
            <a:ext cx="5560102" cy="830997"/>
          </a:xfrm>
          <a:prstGeom prst="rect">
            <a:avLst/>
          </a:prstGeom>
          <a:noFill/>
          <a:ln>
            <a:solidFill>
              <a:srgbClr val="9E7800"/>
            </a:solidFill>
          </a:ln>
        </p:spPr>
        <p:txBody>
          <a:bodyPr wrap="square">
            <a:spAutoFit/>
          </a:bodyPr>
          <a:lstStyle/>
          <a:p>
            <a:pPr algn="ctr" rtl="0">
              <a:spcBef>
                <a:spcPts val="0"/>
              </a:spcBef>
              <a:spcAft>
                <a:spcPts val="0"/>
              </a:spcAft>
            </a:pPr>
            <a:r>
              <a:rPr lang="fr-FR" sz="1600" b="0" i="0" u="none" strike="noStrike" dirty="0">
                <a:solidFill>
                  <a:srgbClr val="000000"/>
                </a:solidFill>
                <a:effectLst/>
                <a:latin typeface="Roboto" panose="02000000000000000000" pitchFamily="2" charset="0"/>
                <a:ea typeface="Roboto" panose="02000000000000000000" pitchFamily="2" charset="0"/>
              </a:rPr>
              <a:t>Les activités papa ont pour but de valoriser le rôle du père et de promouvoir son importance dans la dynamique familiale.</a:t>
            </a:r>
            <a:endParaRPr lang="fr-FR" sz="1600" b="0" dirty="0">
              <a:effectLst/>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EDBDB1F7-7AB5-489B-8546-6BE5786AB7B3}"/>
              </a:ext>
            </a:extLst>
          </p:cNvPr>
          <p:cNvSpPr txBox="1"/>
          <p:nvPr/>
        </p:nvSpPr>
        <p:spPr>
          <a:xfrm>
            <a:off x="535898" y="624279"/>
            <a:ext cx="4460308" cy="2031325"/>
          </a:xfrm>
          <a:prstGeom prst="rect">
            <a:avLst/>
          </a:prstGeom>
          <a:noFill/>
          <a:ln>
            <a:solidFill>
              <a:srgbClr val="9E7800"/>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Du Fun en bibitte!</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0"/>
              </a:spcBef>
              <a:spcAft>
                <a:spcPts val="0"/>
              </a:spcAft>
            </a:pPr>
            <a:br>
              <a:rPr lang="fr-FR" sz="1400" b="0" dirty="0">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Cette activité informative à thématique écologique a été montée en collaboration avec la Maison de l’environnement de Verdun. Les pères ont particulièrement aimé  le côté manuel lié à la  fabrication d’un hôtel à insectes et les enfants ont pu découvrir par eux-mêmes la richesse des parcs et espaces verts de leur quartier.</a:t>
            </a:r>
            <a:endParaRPr lang="en-CA" sz="1400"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1578B1CD-12AA-4E1C-A0A5-D97972FD6CA9}"/>
              </a:ext>
            </a:extLst>
          </p:cNvPr>
          <p:cNvSpPr/>
          <p:nvPr/>
        </p:nvSpPr>
        <p:spPr>
          <a:xfrm>
            <a:off x="535898" y="2846862"/>
            <a:ext cx="2840469" cy="3563365"/>
          </a:xfrm>
          <a:prstGeom prst="rect">
            <a:avLst/>
          </a:prstGeom>
          <a:blipFill>
            <a:blip r:embed="rId2" cstate="screen">
              <a:extLst>
                <a:ext uri="{28A0092B-C50C-407E-A947-70E740481C1C}">
                  <a14:useLocalDpi xmlns:a14="http://schemas.microsoft.com/office/drawing/2010/main"/>
                </a:ext>
              </a:extLst>
            </a:blip>
            <a:stretch>
              <a:fillRect/>
            </a:stretch>
          </a:blipFill>
          <a:ln>
            <a:solidFill>
              <a:srgbClr val="9E78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CA41B23F-70C1-4CF7-B33C-C5DFC60EF365}"/>
              </a:ext>
            </a:extLst>
          </p:cNvPr>
          <p:cNvSpPr/>
          <p:nvPr/>
        </p:nvSpPr>
        <p:spPr>
          <a:xfrm>
            <a:off x="3575971" y="2846862"/>
            <a:ext cx="2840469" cy="3563365"/>
          </a:xfrm>
          <a:prstGeom prst="rect">
            <a:avLst/>
          </a:prstGeom>
          <a:blipFill>
            <a:blip r:embed="rId3" cstate="screen">
              <a:extLst>
                <a:ext uri="{28A0092B-C50C-407E-A947-70E740481C1C}">
                  <a14:useLocalDpi xmlns:a14="http://schemas.microsoft.com/office/drawing/2010/main"/>
                </a:ext>
              </a:extLst>
            </a:blip>
            <a:stretch>
              <a:fillRect/>
            </a:stretch>
          </a:blipFill>
          <a:ln>
            <a:solidFill>
              <a:srgbClr val="9E78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EF86A089-13EF-4A6A-AF0B-A101FF7680B8}"/>
              </a:ext>
            </a:extLst>
          </p:cNvPr>
          <p:cNvSpPr/>
          <p:nvPr/>
        </p:nvSpPr>
        <p:spPr>
          <a:xfrm>
            <a:off x="7195796" y="1601110"/>
            <a:ext cx="3833497" cy="4809117"/>
          </a:xfrm>
          <a:prstGeom prst="rect">
            <a:avLst/>
          </a:prstGeom>
          <a:blipFill>
            <a:blip r:embed="rId4" cstate="screen">
              <a:extLst>
                <a:ext uri="{28A0092B-C50C-407E-A947-70E740481C1C}">
                  <a14:useLocalDpi xmlns:a14="http://schemas.microsoft.com/office/drawing/2010/main"/>
                </a:ext>
              </a:extLst>
            </a:blip>
            <a:stretch>
              <a:fillRect/>
            </a:stretch>
          </a:blipFill>
          <a:ln>
            <a:solidFill>
              <a:srgbClr val="9E78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24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Meeting">
            <a:extLst>
              <a:ext uri="{FF2B5EF4-FFF2-40B4-BE49-F238E27FC236}">
                <a16:creationId xmlns:a16="http://schemas.microsoft.com/office/drawing/2014/main" id="{2653F433-6873-46F4-966F-0BFA3352E5B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1364" y="1872360"/>
            <a:ext cx="3113280" cy="3113280"/>
          </a:xfrm>
          <a:prstGeom prst="rect">
            <a:avLst/>
          </a:prstGeom>
          <a:effectLst/>
        </p:spPr>
      </p:pic>
      <p:sp>
        <p:nvSpPr>
          <p:cNvPr id="2" name="TextBox 1">
            <a:extLst>
              <a:ext uri="{FF2B5EF4-FFF2-40B4-BE49-F238E27FC236}">
                <a16:creationId xmlns:a16="http://schemas.microsoft.com/office/drawing/2014/main" id="{A215A33C-B279-490F-B944-448C00A49766}"/>
              </a:ext>
            </a:extLst>
          </p:cNvPr>
          <p:cNvSpPr txBox="1"/>
          <p:nvPr/>
        </p:nvSpPr>
        <p:spPr>
          <a:xfrm>
            <a:off x="5284520" y="2668524"/>
            <a:ext cx="6422848" cy="1520952"/>
          </a:xfrm>
          <a:prstGeom prst="rect">
            <a:avLst/>
          </a:prstGeom>
        </p:spPr>
        <p:txBody>
          <a:bodyPr vert="horz" lIns="91440" tIns="45720" rIns="91440" bIns="45720" rtlCol="0">
            <a:noAutofit/>
          </a:bodyPr>
          <a:lstStyle/>
          <a:p>
            <a:pPr algn="ctr">
              <a:lnSpc>
                <a:spcPct val="90000"/>
              </a:lnSpc>
              <a:spcBef>
                <a:spcPct val="0"/>
              </a:spcBef>
              <a:spcAft>
                <a:spcPts val="600"/>
              </a:spcAft>
            </a:pPr>
            <a:r>
              <a:rPr lang="en-US" sz="3200" b="1" dirty="0">
                <a:latin typeface="Roboto" panose="02000000000000000000" pitchFamily="2" charset="0"/>
                <a:ea typeface="Roboto" panose="02000000000000000000" pitchFamily="2" charset="0"/>
              </a:rPr>
              <a:t>Nomination d’un(e) </a:t>
            </a:r>
            <a:r>
              <a:rPr lang="en-US" sz="3200" b="1" dirty="0" err="1">
                <a:latin typeface="Roboto" panose="02000000000000000000" pitchFamily="2" charset="0"/>
                <a:ea typeface="Roboto" panose="02000000000000000000" pitchFamily="2" charset="0"/>
              </a:rPr>
              <a:t>président</a:t>
            </a:r>
            <a:r>
              <a:rPr lang="en-US" sz="3200" b="1" dirty="0">
                <a:latin typeface="Roboto" panose="02000000000000000000" pitchFamily="2" charset="0"/>
                <a:ea typeface="Roboto" panose="02000000000000000000" pitchFamily="2" charset="0"/>
              </a:rPr>
              <a:t>(e) </a:t>
            </a:r>
            <a:br>
              <a:rPr lang="en-US" sz="3200" b="1" dirty="0">
                <a:latin typeface="Roboto" panose="02000000000000000000" pitchFamily="2" charset="0"/>
                <a:ea typeface="Roboto" panose="02000000000000000000" pitchFamily="2" charset="0"/>
              </a:rPr>
            </a:br>
            <a:r>
              <a:rPr lang="en-US" sz="3200" b="1" dirty="0">
                <a:latin typeface="Roboto" panose="02000000000000000000" pitchFamily="2" charset="0"/>
                <a:ea typeface="Roboto" panose="02000000000000000000" pitchFamily="2" charset="0"/>
              </a:rPr>
              <a:t>et de deux </a:t>
            </a:r>
            <a:r>
              <a:rPr lang="en-US" sz="3200" b="1" dirty="0" err="1">
                <a:latin typeface="Roboto" panose="02000000000000000000" pitchFamily="2" charset="0"/>
                <a:ea typeface="Roboto" panose="02000000000000000000" pitchFamily="2" charset="0"/>
              </a:rPr>
              <a:t>secrétaires</a:t>
            </a:r>
            <a:r>
              <a:rPr lang="en-US" sz="3200" b="1" dirty="0">
                <a:latin typeface="Roboto" panose="02000000000000000000" pitchFamily="2" charset="0"/>
                <a:ea typeface="Roboto" panose="02000000000000000000" pitchFamily="2" charset="0"/>
              </a:rPr>
              <a:t> </a:t>
            </a:r>
            <a:r>
              <a:rPr lang="en-US" sz="3200" b="1" dirty="0" err="1">
                <a:latin typeface="Roboto" panose="02000000000000000000" pitchFamily="2" charset="0"/>
                <a:ea typeface="Roboto" panose="02000000000000000000" pitchFamily="2" charset="0"/>
              </a:rPr>
              <a:t>d’assemblée</a:t>
            </a:r>
            <a:endParaRPr lang="en-US" sz="3200" b="1" dirty="0">
              <a:latin typeface="Roboto" panose="02000000000000000000" pitchFamily="2" charset="0"/>
              <a:ea typeface="Roboto" panose="02000000000000000000" pitchFamily="2" charset="0"/>
            </a:endParaRPr>
          </a:p>
        </p:txBody>
      </p:sp>
      <p:pic>
        <p:nvPicPr>
          <p:cNvPr id="20" name="Graphic 19" descr="Checkmark with solid fill">
            <a:extLst>
              <a:ext uri="{FF2B5EF4-FFF2-40B4-BE49-F238E27FC236}">
                <a16:creationId xmlns:a16="http://schemas.microsoft.com/office/drawing/2014/main" id="{F02719AC-7C60-431C-8C1A-DC823217ABA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988734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E6D528D-625D-4DB2-81CF-04E417BB1605}"/>
              </a:ext>
            </a:extLst>
          </p:cNvPr>
          <p:cNvGrpSpPr/>
          <p:nvPr/>
        </p:nvGrpSpPr>
        <p:grpSpPr>
          <a:xfrm>
            <a:off x="6183984" y="419353"/>
            <a:ext cx="5653833" cy="3009647"/>
            <a:chOff x="7768432" y="419353"/>
            <a:chExt cx="4256921" cy="4147646"/>
          </a:xfrm>
        </p:grpSpPr>
        <p:sp>
          <p:nvSpPr>
            <p:cNvPr id="119" name="Rectangle 118">
              <a:extLst>
                <a:ext uri="{FF2B5EF4-FFF2-40B4-BE49-F238E27FC236}">
                  <a16:creationId xmlns:a16="http://schemas.microsoft.com/office/drawing/2014/main" id="{74D5CD19-3272-4040-B89D-3AEAAADE71FC}"/>
                </a:ext>
              </a:extLst>
            </p:cNvPr>
            <p:cNvSpPr/>
            <p:nvPr/>
          </p:nvSpPr>
          <p:spPr>
            <a:xfrm>
              <a:off x="7768432" y="419353"/>
              <a:ext cx="4256921" cy="4147646"/>
            </a:xfrm>
            <a:prstGeom prst="rect">
              <a:avLst/>
            </a:prstGeom>
            <a:solidFill>
              <a:schemeClr val="bg1">
                <a:alpha val="88000"/>
              </a:schemeClr>
            </a:solidFill>
            <a:ln w="123825" cmpd="thinThick">
              <a:solidFill>
                <a:schemeClr val="accent6">
                  <a:lumMod val="50000"/>
                  <a:alpha val="72000"/>
                </a:schemeClr>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20" name="TextBox 119">
              <a:extLst>
                <a:ext uri="{FF2B5EF4-FFF2-40B4-BE49-F238E27FC236}">
                  <a16:creationId xmlns:a16="http://schemas.microsoft.com/office/drawing/2014/main" id="{D96C7E88-B9A2-4A95-A9FE-C5B56891818F}"/>
                </a:ext>
              </a:extLst>
            </p:cNvPr>
            <p:cNvSpPr txBox="1"/>
            <p:nvPr/>
          </p:nvSpPr>
          <p:spPr>
            <a:xfrm>
              <a:off x="8451914" y="700963"/>
              <a:ext cx="2889957" cy="83342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i="0" u="none" strike="noStrike" dirty="0">
                  <a:solidFill>
                    <a:srgbClr val="000000"/>
                  </a:solidFill>
                  <a:effectLst/>
                  <a:latin typeface="Roboto" panose="02000000000000000000" pitchFamily="2" charset="0"/>
                  <a:ea typeface="Roboto" panose="02000000000000000000" pitchFamily="2" charset="0"/>
                </a:rPr>
                <a:t>Partenaires</a:t>
              </a:r>
              <a:endParaRPr kumimoji="0" lang="fr-FR" sz="1800" b="0" i="0" u="none" strike="noStrike" kern="1200" cap="none" spc="0" normalizeH="0" baseline="0" noProof="0" dirty="0">
                <a:ln>
                  <a:noFill/>
                </a:ln>
                <a:solidFill>
                  <a:schemeClr val="accent4">
                    <a:lumMod val="75000"/>
                  </a:schemeClr>
                </a:solidFill>
                <a:uLnTx/>
                <a:uFillTx/>
                <a:latin typeface="Roboto" panose="02000000000000000000" pitchFamily="2" charset="0"/>
                <a:ea typeface="Roboto" panose="02000000000000000000" pitchFamily="2" charset="0"/>
              </a:endParaRPr>
            </a:p>
          </p:txBody>
        </p:sp>
        <p:sp>
          <p:nvSpPr>
            <p:cNvPr id="121" name="TextBox 120">
              <a:extLst>
                <a:ext uri="{FF2B5EF4-FFF2-40B4-BE49-F238E27FC236}">
                  <a16:creationId xmlns:a16="http://schemas.microsoft.com/office/drawing/2014/main" id="{B05E7435-3C67-4877-81A9-271932608675}"/>
                </a:ext>
              </a:extLst>
            </p:cNvPr>
            <p:cNvSpPr txBox="1"/>
            <p:nvPr/>
          </p:nvSpPr>
          <p:spPr>
            <a:xfrm>
              <a:off x="7885716" y="2531641"/>
              <a:ext cx="4022353" cy="1754326"/>
            </a:xfrm>
            <a:prstGeom prst="rect">
              <a:avLst/>
            </a:prstGeom>
            <a:noFill/>
            <a:ln>
              <a:noFill/>
            </a:ln>
          </p:spPr>
          <p:txBody>
            <a:bodyPr wrap="square">
              <a:spAutoFit/>
            </a:bodyPr>
            <a:lstStyle/>
            <a:p>
              <a:pPr algn="ctr" rtl="0">
                <a:spcBef>
                  <a:spcPts val="0"/>
                </a:spcBef>
                <a:spcAft>
                  <a:spcPts val="0"/>
                </a:spcAft>
              </a:pPr>
              <a:r>
                <a:rPr lang="fr-FR" b="0" i="0" u="none" strike="noStrike" dirty="0">
                  <a:solidFill>
                    <a:srgbClr val="000000"/>
                  </a:solidFill>
                  <a:effectLst/>
                  <a:latin typeface="Roboto" panose="02000000000000000000" pitchFamily="2" charset="0"/>
                  <a:ea typeface="Roboto" panose="02000000000000000000" pitchFamily="2" charset="0"/>
                </a:rPr>
                <a:t>À travers les démarches d’évaluation et de création d’activités spéciales, la MFV a multiplié ses collaborations avec différents partenaires communautaires et tables de quartier.  </a:t>
              </a:r>
              <a:endParaRPr lang="fr-FR" b="0" dirty="0">
                <a:effectLst/>
                <a:latin typeface="Roboto" panose="02000000000000000000" pitchFamily="2" charset="0"/>
                <a:ea typeface="Roboto" panose="02000000000000000000" pitchFamily="2" charset="0"/>
              </a:endParaRPr>
            </a:p>
          </p:txBody>
        </p:sp>
        <p:sp>
          <p:nvSpPr>
            <p:cNvPr id="122" name="TextBox 121">
              <a:extLst>
                <a:ext uri="{FF2B5EF4-FFF2-40B4-BE49-F238E27FC236}">
                  <a16:creationId xmlns:a16="http://schemas.microsoft.com/office/drawing/2014/main" id="{89E0CB29-2B77-4AF5-81DA-7D134EE2E87C}"/>
                </a:ext>
              </a:extLst>
            </p:cNvPr>
            <p:cNvSpPr txBox="1"/>
            <p:nvPr/>
          </p:nvSpPr>
          <p:spPr>
            <a:xfrm>
              <a:off x="7885716" y="1534385"/>
              <a:ext cx="4022353" cy="975550"/>
            </a:xfrm>
            <a:prstGeom prst="rect">
              <a:avLst/>
            </a:prstGeom>
            <a:noFill/>
            <a:ln>
              <a:noFill/>
            </a:ln>
          </p:spPr>
          <p:txBody>
            <a:bodyPr wrap="square">
              <a:spAutoFit/>
            </a:bodyPr>
            <a:lstStyle/>
            <a:p>
              <a:pPr algn="ctr" rtl="0">
                <a:spcBef>
                  <a:spcPts val="0"/>
                </a:spcBef>
                <a:spcAft>
                  <a:spcPts val="0"/>
                </a:spcAft>
              </a:pPr>
              <a:r>
                <a:rPr lang="fr-FR" sz="2000" b="1" i="1" u="none" strike="noStrike" dirty="0">
                  <a:solidFill>
                    <a:srgbClr val="000000"/>
                  </a:solidFill>
                  <a:effectLst/>
                  <a:latin typeface="Roboto" panose="02000000000000000000" pitchFamily="2" charset="0"/>
                  <a:ea typeface="Roboto" panose="02000000000000000000" pitchFamily="2" charset="0"/>
                </a:rPr>
                <a:t>Seul on va plus vite, mais </a:t>
              </a:r>
              <a:br>
                <a:rPr lang="fr-FR" sz="2000" b="1" i="1" u="none" strike="noStrike" dirty="0">
                  <a:solidFill>
                    <a:srgbClr val="000000"/>
                  </a:solidFill>
                  <a:effectLst/>
                  <a:latin typeface="Roboto" panose="02000000000000000000" pitchFamily="2" charset="0"/>
                  <a:ea typeface="Roboto" panose="02000000000000000000" pitchFamily="2" charset="0"/>
                </a:rPr>
              </a:br>
              <a:r>
                <a:rPr lang="fr-FR" sz="2000" b="1" i="1" u="none" strike="noStrike" dirty="0">
                  <a:solidFill>
                    <a:srgbClr val="000000"/>
                  </a:solidFill>
                  <a:effectLst/>
                  <a:latin typeface="Roboto" panose="02000000000000000000" pitchFamily="2" charset="0"/>
                  <a:ea typeface="Roboto" panose="02000000000000000000" pitchFamily="2" charset="0"/>
                </a:rPr>
                <a:t>ensemble on va plus loin!</a:t>
              </a:r>
              <a:endParaRPr lang="fr-FR" sz="2000" b="0" i="1" dirty="0">
                <a:effectLst/>
                <a:latin typeface="Roboto" panose="02000000000000000000" pitchFamily="2" charset="0"/>
                <a:ea typeface="Roboto" panose="02000000000000000000" pitchFamily="2" charset="0"/>
              </a:endParaRPr>
            </a:p>
          </p:txBody>
        </p:sp>
      </p:grpSp>
      <p:grpSp>
        <p:nvGrpSpPr>
          <p:cNvPr id="178" name="Group 177">
            <a:extLst>
              <a:ext uri="{FF2B5EF4-FFF2-40B4-BE49-F238E27FC236}">
                <a16:creationId xmlns:a16="http://schemas.microsoft.com/office/drawing/2014/main" id="{05E3D91C-E80A-4681-9D40-59EDEB276940}"/>
              </a:ext>
            </a:extLst>
          </p:cNvPr>
          <p:cNvGrpSpPr/>
          <p:nvPr/>
        </p:nvGrpSpPr>
        <p:grpSpPr>
          <a:xfrm>
            <a:off x="278899" y="855655"/>
            <a:ext cx="7294472" cy="5553353"/>
            <a:chOff x="278899" y="855655"/>
            <a:chExt cx="7294472" cy="5553353"/>
          </a:xfrm>
          <a:effectLst>
            <a:outerShdw blurRad="50800" dist="38100" dir="2700000" algn="tl" rotWithShape="0">
              <a:prstClr val="black">
                <a:alpha val="40000"/>
              </a:prstClr>
            </a:outerShdw>
          </a:effectLst>
        </p:grpSpPr>
        <p:grpSp>
          <p:nvGrpSpPr>
            <p:cNvPr id="175" name="Group 174">
              <a:extLst>
                <a:ext uri="{FF2B5EF4-FFF2-40B4-BE49-F238E27FC236}">
                  <a16:creationId xmlns:a16="http://schemas.microsoft.com/office/drawing/2014/main" id="{1B5107B9-31AE-4AC9-A793-027D7AF0E9A8}"/>
                </a:ext>
              </a:extLst>
            </p:cNvPr>
            <p:cNvGrpSpPr/>
            <p:nvPr/>
          </p:nvGrpSpPr>
          <p:grpSpPr>
            <a:xfrm>
              <a:off x="282461" y="3683683"/>
              <a:ext cx="5813539" cy="842891"/>
              <a:chOff x="282461" y="3783057"/>
              <a:chExt cx="5813539" cy="842891"/>
            </a:xfrm>
          </p:grpSpPr>
          <p:grpSp>
            <p:nvGrpSpPr>
              <p:cNvPr id="159" name="Group 158">
                <a:extLst>
                  <a:ext uri="{FF2B5EF4-FFF2-40B4-BE49-F238E27FC236}">
                    <a16:creationId xmlns:a16="http://schemas.microsoft.com/office/drawing/2014/main" id="{2EE5FDDC-4882-4B7D-A100-90E04DE8BB0E}"/>
                  </a:ext>
                </a:extLst>
              </p:cNvPr>
              <p:cNvGrpSpPr/>
              <p:nvPr/>
            </p:nvGrpSpPr>
            <p:grpSpPr>
              <a:xfrm>
                <a:off x="4713074" y="3795836"/>
                <a:ext cx="1382926" cy="829756"/>
                <a:chOff x="4565884" y="3795836"/>
                <a:chExt cx="1382926" cy="829756"/>
              </a:xfrm>
            </p:grpSpPr>
            <p:sp>
              <p:nvSpPr>
                <p:cNvPr id="26" name="Freeform: Shape 25">
                  <a:extLst>
                    <a:ext uri="{FF2B5EF4-FFF2-40B4-BE49-F238E27FC236}">
                      <a16:creationId xmlns:a16="http://schemas.microsoft.com/office/drawing/2014/main" id="{863521E1-C283-41DD-BDEB-27E95D1E49F2}"/>
                    </a:ext>
                  </a:extLst>
                </p:cNvPr>
                <p:cNvSpPr/>
                <p:nvPr/>
              </p:nvSpPr>
              <p:spPr>
                <a:xfrm>
                  <a:off x="4565884" y="379583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55" name="Picture 54" descr="A picture containing logo&#10;&#10;Description automatically generated">
                  <a:extLst>
                    <a:ext uri="{FF2B5EF4-FFF2-40B4-BE49-F238E27FC236}">
                      <a16:creationId xmlns:a16="http://schemas.microsoft.com/office/drawing/2014/main" id="{115E102B-414B-43E7-843B-B62CC6719F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0630" y="4077756"/>
                  <a:ext cx="1226833" cy="270058"/>
                </a:xfrm>
                <a:prstGeom prst="rect">
                  <a:avLst/>
                </a:prstGeom>
              </p:spPr>
            </p:pic>
          </p:grpSp>
          <p:grpSp>
            <p:nvGrpSpPr>
              <p:cNvPr id="158" name="Group 157">
                <a:extLst>
                  <a:ext uri="{FF2B5EF4-FFF2-40B4-BE49-F238E27FC236}">
                    <a16:creationId xmlns:a16="http://schemas.microsoft.com/office/drawing/2014/main" id="{48FF1D80-EA3C-4EFC-8F05-4E360CEDD423}"/>
                  </a:ext>
                </a:extLst>
              </p:cNvPr>
              <p:cNvGrpSpPr/>
              <p:nvPr/>
            </p:nvGrpSpPr>
            <p:grpSpPr>
              <a:xfrm>
                <a:off x="3236203" y="3796192"/>
                <a:ext cx="1382926" cy="829756"/>
                <a:chOff x="3163332" y="3796192"/>
                <a:chExt cx="1382926" cy="829756"/>
              </a:xfrm>
            </p:grpSpPr>
            <p:sp>
              <p:nvSpPr>
                <p:cNvPr id="22" name="Freeform: Shape 21">
                  <a:extLst>
                    <a:ext uri="{FF2B5EF4-FFF2-40B4-BE49-F238E27FC236}">
                      <a16:creationId xmlns:a16="http://schemas.microsoft.com/office/drawing/2014/main" id="{35901B13-DFC8-4E3B-A1EA-303E1ACCBF0A}"/>
                    </a:ext>
                  </a:extLst>
                </p:cNvPr>
                <p:cNvSpPr/>
                <p:nvPr/>
              </p:nvSpPr>
              <p:spPr>
                <a:xfrm>
                  <a:off x="3163332" y="3796192"/>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45" name="Picture 44" descr="Logo&#10;&#10;Description automatically generated">
                  <a:extLst>
                    <a:ext uri="{FF2B5EF4-FFF2-40B4-BE49-F238E27FC236}">
                      <a16:creationId xmlns:a16="http://schemas.microsoft.com/office/drawing/2014/main" id="{AB1C8FA8-F4DE-4AEA-ACBB-3014E638BE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4210" y="3961545"/>
                  <a:ext cx="1254571" cy="499049"/>
                </a:xfrm>
                <a:prstGeom prst="rect">
                  <a:avLst/>
                </a:prstGeom>
              </p:spPr>
            </p:pic>
          </p:grpSp>
          <p:grpSp>
            <p:nvGrpSpPr>
              <p:cNvPr id="171" name="Group 170">
                <a:extLst>
                  <a:ext uri="{FF2B5EF4-FFF2-40B4-BE49-F238E27FC236}">
                    <a16:creationId xmlns:a16="http://schemas.microsoft.com/office/drawing/2014/main" id="{E6A8E440-F2F7-4019-9C04-EB76D671339F}"/>
                  </a:ext>
                </a:extLst>
              </p:cNvPr>
              <p:cNvGrpSpPr/>
              <p:nvPr/>
            </p:nvGrpSpPr>
            <p:grpSpPr>
              <a:xfrm>
                <a:off x="282461" y="3783057"/>
                <a:ext cx="1382926" cy="829756"/>
                <a:chOff x="282461" y="3783057"/>
                <a:chExt cx="1382926" cy="829756"/>
              </a:xfrm>
            </p:grpSpPr>
            <p:sp>
              <p:nvSpPr>
                <p:cNvPr id="68" name="Freeform: Shape 67">
                  <a:extLst>
                    <a:ext uri="{FF2B5EF4-FFF2-40B4-BE49-F238E27FC236}">
                      <a16:creationId xmlns:a16="http://schemas.microsoft.com/office/drawing/2014/main" id="{8DE5DC6F-CFEF-4929-883B-6A0DF828F36A}"/>
                    </a:ext>
                  </a:extLst>
                </p:cNvPr>
                <p:cNvSpPr/>
                <p:nvPr/>
              </p:nvSpPr>
              <p:spPr>
                <a:xfrm>
                  <a:off x="282461" y="3783057"/>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74" name="Picture 73" descr="A picture containing text, clipart&#10;&#10;Description automatically generated">
                  <a:extLst>
                    <a:ext uri="{FF2B5EF4-FFF2-40B4-BE49-F238E27FC236}">
                      <a16:creationId xmlns:a16="http://schemas.microsoft.com/office/drawing/2014/main" id="{EE0B2851-B700-48E1-885B-A08CC7E82C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3070" y="3895093"/>
                  <a:ext cx="1252772" cy="631242"/>
                </a:xfrm>
                <a:prstGeom prst="rect">
                  <a:avLst/>
                </a:prstGeom>
              </p:spPr>
            </p:pic>
          </p:grpSp>
          <p:grpSp>
            <p:nvGrpSpPr>
              <p:cNvPr id="157" name="Group 156">
                <a:extLst>
                  <a:ext uri="{FF2B5EF4-FFF2-40B4-BE49-F238E27FC236}">
                    <a16:creationId xmlns:a16="http://schemas.microsoft.com/office/drawing/2014/main" id="{92D90E9E-C15F-483F-9485-43DEC6758412}"/>
                  </a:ext>
                </a:extLst>
              </p:cNvPr>
              <p:cNvGrpSpPr/>
              <p:nvPr/>
            </p:nvGrpSpPr>
            <p:grpSpPr>
              <a:xfrm>
                <a:off x="1759332" y="3783057"/>
                <a:ext cx="1382926" cy="829756"/>
                <a:chOff x="1708200" y="3783057"/>
                <a:chExt cx="1382926" cy="829756"/>
              </a:xfrm>
            </p:grpSpPr>
            <p:sp>
              <p:nvSpPr>
                <p:cNvPr id="69" name="Freeform: Shape 68">
                  <a:extLst>
                    <a:ext uri="{FF2B5EF4-FFF2-40B4-BE49-F238E27FC236}">
                      <a16:creationId xmlns:a16="http://schemas.microsoft.com/office/drawing/2014/main" id="{A1F4BB6D-47F3-475E-892C-AF2E9E7C6D32}"/>
                    </a:ext>
                  </a:extLst>
                </p:cNvPr>
                <p:cNvSpPr/>
                <p:nvPr/>
              </p:nvSpPr>
              <p:spPr>
                <a:xfrm>
                  <a:off x="1708200" y="3783057"/>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76" name="Picture 75" descr="Text&#10;&#10;Description automatically generated with medium confidence">
                  <a:extLst>
                    <a:ext uri="{FF2B5EF4-FFF2-40B4-BE49-F238E27FC236}">
                      <a16:creationId xmlns:a16="http://schemas.microsoft.com/office/drawing/2014/main" id="{8E1C2C31-6593-4966-A97D-FB70CBFFBA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1939" y="3969397"/>
                  <a:ext cx="1306247" cy="384933"/>
                </a:xfrm>
                <a:prstGeom prst="rect">
                  <a:avLst/>
                </a:prstGeom>
              </p:spPr>
            </p:pic>
          </p:grpSp>
        </p:grpSp>
        <p:grpSp>
          <p:nvGrpSpPr>
            <p:cNvPr id="177" name="Group 176">
              <a:extLst>
                <a:ext uri="{FF2B5EF4-FFF2-40B4-BE49-F238E27FC236}">
                  <a16:creationId xmlns:a16="http://schemas.microsoft.com/office/drawing/2014/main" id="{5E3B4503-8BA4-49BF-AD5B-10365AC8BBB3}"/>
                </a:ext>
              </a:extLst>
            </p:cNvPr>
            <p:cNvGrpSpPr/>
            <p:nvPr/>
          </p:nvGrpSpPr>
          <p:grpSpPr>
            <a:xfrm>
              <a:off x="283601" y="5571043"/>
              <a:ext cx="7289770" cy="837965"/>
              <a:chOff x="283601" y="5571043"/>
              <a:chExt cx="7289770" cy="837965"/>
            </a:xfrm>
          </p:grpSpPr>
          <p:grpSp>
            <p:nvGrpSpPr>
              <p:cNvPr id="169" name="Group 168">
                <a:extLst>
                  <a:ext uri="{FF2B5EF4-FFF2-40B4-BE49-F238E27FC236}">
                    <a16:creationId xmlns:a16="http://schemas.microsoft.com/office/drawing/2014/main" id="{AFC63995-E4E5-4132-BD28-52A3AF490125}"/>
                  </a:ext>
                </a:extLst>
              </p:cNvPr>
              <p:cNvGrpSpPr/>
              <p:nvPr/>
            </p:nvGrpSpPr>
            <p:grpSpPr>
              <a:xfrm>
                <a:off x="6190445" y="5579252"/>
                <a:ext cx="1382926" cy="829756"/>
                <a:chOff x="5998221" y="5579252"/>
                <a:chExt cx="1382926" cy="829756"/>
              </a:xfrm>
            </p:grpSpPr>
            <p:sp>
              <p:nvSpPr>
                <p:cNvPr id="40" name="Freeform: Shape 39">
                  <a:extLst>
                    <a:ext uri="{FF2B5EF4-FFF2-40B4-BE49-F238E27FC236}">
                      <a16:creationId xmlns:a16="http://schemas.microsoft.com/office/drawing/2014/main" id="{4C116883-8581-4690-9B2B-4A52174AE7F2}"/>
                    </a:ext>
                  </a:extLst>
                </p:cNvPr>
                <p:cNvSpPr/>
                <p:nvPr/>
              </p:nvSpPr>
              <p:spPr>
                <a:xfrm>
                  <a:off x="5998221" y="5579252"/>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65" name="Picture 64" descr="Logo, company name&#10;&#10;Description automatically generated">
                  <a:extLst>
                    <a:ext uri="{FF2B5EF4-FFF2-40B4-BE49-F238E27FC236}">
                      <a16:creationId xmlns:a16="http://schemas.microsoft.com/office/drawing/2014/main" id="{8FB935C7-7477-4916-8106-2361C6437D0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6252" b="27082"/>
                <a:stretch/>
              </p:blipFill>
              <p:spPr>
                <a:xfrm>
                  <a:off x="6095697" y="5636471"/>
                  <a:ext cx="1187973" cy="688533"/>
                </a:xfrm>
                <a:prstGeom prst="rect">
                  <a:avLst/>
                </a:prstGeom>
              </p:spPr>
            </p:pic>
          </p:grpSp>
          <p:grpSp>
            <p:nvGrpSpPr>
              <p:cNvPr id="168" name="Group 167">
                <a:extLst>
                  <a:ext uri="{FF2B5EF4-FFF2-40B4-BE49-F238E27FC236}">
                    <a16:creationId xmlns:a16="http://schemas.microsoft.com/office/drawing/2014/main" id="{8D92C346-E78D-4E6F-A09B-44E6A2FD55C9}"/>
                  </a:ext>
                </a:extLst>
              </p:cNvPr>
              <p:cNvGrpSpPr/>
              <p:nvPr/>
            </p:nvGrpSpPr>
            <p:grpSpPr>
              <a:xfrm>
                <a:off x="4712600" y="5579252"/>
                <a:ext cx="1382926" cy="829756"/>
                <a:chOff x="4570197" y="5579252"/>
                <a:chExt cx="1382926" cy="829756"/>
              </a:xfrm>
            </p:grpSpPr>
            <p:sp>
              <p:nvSpPr>
                <p:cNvPr id="20" name="Freeform: Shape 19">
                  <a:extLst>
                    <a:ext uri="{FF2B5EF4-FFF2-40B4-BE49-F238E27FC236}">
                      <a16:creationId xmlns:a16="http://schemas.microsoft.com/office/drawing/2014/main" id="{EF646BD3-71E1-4E21-B4E1-AFCEE8A92477}"/>
                    </a:ext>
                  </a:extLst>
                </p:cNvPr>
                <p:cNvSpPr/>
                <p:nvPr/>
              </p:nvSpPr>
              <p:spPr>
                <a:xfrm>
                  <a:off x="4570197" y="5579252"/>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47" name="Picture 46" descr="A picture containing text&#10;&#10;Description automatically generated">
                  <a:extLst>
                    <a:ext uri="{FF2B5EF4-FFF2-40B4-BE49-F238E27FC236}">
                      <a16:creationId xmlns:a16="http://schemas.microsoft.com/office/drawing/2014/main" id="{5F47AD6A-87CB-4BC9-B985-193F983A79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97469" y="5839295"/>
                  <a:ext cx="1289193" cy="327925"/>
                </a:xfrm>
                <a:prstGeom prst="rect">
                  <a:avLst/>
                </a:prstGeom>
              </p:spPr>
            </p:pic>
          </p:grpSp>
          <p:grpSp>
            <p:nvGrpSpPr>
              <p:cNvPr id="166" name="Group 165">
                <a:extLst>
                  <a:ext uri="{FF2B5EF4-FFF2-40B4-BE49-F238E27FC236}">
                    <a16:creationId xmlns:a16="http://schemas.microsoft.com/office/drawing/2014/main" id="{86FF9DE6-349E-43F0-B347-3FDBEEACEE68}"/>
                  </a:ext>
                </a:extLst>
              </p:cNvPr>
              <p:cNvGrpSpPr/>
              <p:nvPr/>
            </p:nvGrpSpPr>
            <p:grpSpPr>
              <a:xfrm>
                <a:off x="1756258" y="5571043"/>
                <a:ext cx="1382926" cy="829756"/>
                <a:chOff x="1712887" y="5571043"/>
                <a:chExt cx="1382926" cy="829756"/>
              </a:xfrm>
            </p:grpSpPr>
            <p:sp>
              <p:nvSpPr>
                <p:cNvPr id="41" name="Freeform: Shape 40">
                  <a:extLst>
                    <a:ext uri="{FF2B5EF4-FFF2-40B4-BE49-F238E27FC236}">
                      <a16:creationId xmlns:a16="http://schemas.microsoft.com/office/drawing/2014/main" id="{874C813D-5B57-4D15-AFFF-BB6BF5C9360A}"/>
                    </a:ext>
                  </a:extLst>
                </p:cNvPr>
                <p:cNvSpPr/>
                <p:nvPr/>
              </p:nvSpPr>
              <p:spPr>
                <a:xfrm>
                  <a:off x="1712887" y="5571043"/>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59" name="Picture 58" descr="Text&#10;&#10;Description automatically generated">
                  <a:extLst>
                    <a:ext uri="{FF2B5EF4-FFF2-40B4-BE49-F238E27FC236}">
                      <a16:creationId xmlns:a16="http://schemas.microsoft.com/office/drawing/2014/main" id="{4590B878-3F03-4986-8A30-F6761AD58ED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805559" y="5734052"/>
                  <a:ext cx="1233355" cy="506675"/>
                </a:xfrm>
                <a:prstGeom prst="rect">
                  <a:avLst/>
                </a:prstGeom>
              </p:spPr>
            </p:pic>
          </p:grpSp>
          <p:grpSp>
            <p:nvGrpSpPr>
              <p:cNvPr id="165" name="Group 164">
                <a:extLst>
                  <a:ext uri="{FF2B5EF4-FFF2-40B4-BE49-F238E27FC236}">
                    <a16:creationId xmlns:a16="http://schemas.microsoft.com/office/drawing/2014/main" id="{766A879D-683A-4E8E-B3DD-1AE33DDAFDDB}"/>
                  </a:ext>
                </a:extLst>
              </p:cNvPr>
              <p:cNvGrpSpPr/>
              <p:nvPr/>
            </p:nvGrpSpPr>
            <p:grpSpPr>
              <a:xfrm>
                <a:off x="283601" y="5571043"/>
                <a:ext cx="1382926" cy="829756"/>
                <a:chOff x="283601" y="5571043"/>
                <a:chExt cx="1382926" cy="829756"/>
              </a:xfrm>
            </p:grpSpPr>
            <p:sp>
              <p:nvSpPr>
                <p:cNvPr id="39" name="Freeform: Shape 38">
                  <a:extLst>
                    <a:ext uri="{FF2B5EF4-FFF2-40B4-BE49-F238E27FC236}">
                      <a16:creationId xmlns:a16="http://schemas.microsoft.com/office/drawing/2014/main" id="{313796E9-78C6-43AD-8903-4DC6096A6737}"/>
                    </a:ext>
                  </a:extLst>
                </p:cNvPr>
                <p:cNvSpPr/>
                <p:nvPr/>
              </p:nvSpPr>
              <p:spPr>
                <a:xfrm>
                  <a:off x="283601" y="5571043"/>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51" name="Picture 50" descr="Text&#10;&#10;Description automatically generated">
                  <a:extLst>
                    <a:ext uri="{FF2B5EF4-FFF2-40B4-BE49-F238E27FC236}">
                      <a16:creationId xmlns:a16="http://schemas.microsoft.com/office/drawing/2014/main" id="{6EA2BBD8-7071-4FEE-9249-28BDB9A586A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8899" y="5827866"/>
                  <a:ext cx="1102530" cy="316110"/>
                </a:xfrm>
                <a:prstGeom prst="rect">
                  <a:avLst/>
                </a:prstGeom>
              </p:spPr>
            </p:pic>
          </p:grpSp>
          <p:grpSp>
            <p:nvGrpSpPr>
              <p:cNvPr id="167" name="Group 166">
                <a:extLst>
                  <a:ext uri="{FF2B5EF4-FFF2-40B4-BE49-F238E27FC236}">
                    <a16:creationId xmlns:a16="http://schemas.microsoft.com/office/drawing/2014/main" id="{91E0B420-AD97-41F2-9AF2-5992E05B48B4}"/>
                  </a:ext>
                </a:extLst>
              </p:cNvPr>
              <p:cNvGrpSpPr/>
              <p:nvPr/>
            </p:nvGrpSpPr>
            <p:grpSpPr>
              <a:xfrm>
                <a:off x="3236203" y="5571043"/>
                <a:ext cx="1382926" cy="829756"/>
                <a:chOff x="3142173" y="5571043"/>
                <a:chExt cx="1382926" cy="829756"/>
              </a:xfrm>
            </p:grpSpPr>
            <p:sp>
              <p:nvSpPr>
                <p:cNvPr id="42" name="Freeform: Shape 41">
                  <a:extLst>
                    <a:ext uri="{FF2B5EF4-FFF2-40B4-BE49-F238E27FC236}">
                      <a16:creationId xmlns:a16="http://schemas.microsoft.com/office/drawing/2014/main" id="{A3A4B55F-799D-4B41-B0C9-B2528FE6A15A}"/>
                    </a:ext>
                  </a:extLst>
                </p:cNvPr>
                <p:cNvSpPr/>
                <p:nvPr/>
              </p:nvSpPr>
              <p:spPr>
                <a:xfrm>
                  <a:off x="3142173" y="5571043"/>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78" name="Picture 77" descr="A picture containing text, businesscard&#10;&#10;Description automatically generated">
                  <a:extLst>
                    <a:ext uri="{FF2B5EF4-FFF2-40B4-BE49-F238E27FC236}">
                      <a16:creationId xmlns:a16="http://schemas.microsoft.com/office/drawing/2014/main" id="{AD002317-1F34-4DF1-A645-42D4939E840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77074" y="5579252"/>
                  <a:ext cx="1087646" cy="821546"/>
                </a:xfrm>
                <a:prstGeom prst="rect">
                  <a:avLst/>
                </a:prstGeom>
              </p:spPr>
            </p:pic>
          </p:grpSp>
        </p:grpSp>
        <p:grpSp>
          <p:nvGrpSpPr>
            <p:cNvPr id="176" name="Group 175">
              <a:extLst>
                <a:ext uri="{FF2B5EF4-FFF2-40B4-BE49-F238E27FC236}">
                  <a16:creationId xmlns:a16="http://schemas.microsoft.com/office/drawing/2014/main" id="{B2A96117-DBF4-40ED-874C-7E090A701802}"/>
                </a:ext>
              </a:extLst>
            </p:cNvPr>
            <p:cNvGrpSpPr/>
            <p:nvPr/>
          </p:nvGrpSpPr>
          <p:grpSpPr>
            <a:xfrm>
              <a:off x="290302" y="4633931"/>
              <a:ext cx="7276608" cy="829756"/>
              <a:chOff x="290302" y="4658596"/>
              <a:chExt cx="7276608" cy="829756"/>
            </a:xfrm>
          </p:grpSpPr>
          <p:grpSp>
            <p:nvGrpSpPr>
              <p:cNvPr id="163" name="Group 162">
                <a:extLst>
                  <a:ext uri="{FF2B5EF4-FFF2-40B4-BE49-F238E27FC236}">
                    <a16:creationId xmlns:a16="http://schemas.microsoft.com/office/drawing/2014/main" id="{EE5567CB-7CA0-49F1-A54F-F9BA346DDD84}"/>
                  </a:ext>
                </a:extLst>
              </p:cNvPr>
              <p:cNvGrpSpPr/>
              <p:nvPr/>
            </p:nvGrpSpPr>
            <p:grpSpPr>
              <a:xfrm>
                <a:off x="1759332" y="4658596"/>
                <a:ext cx="1382926" cy="829756"/>
                <a:chOff x="1705898" y="4658596"/>
                <a:chExt cx="1382926" cy="829756"/>
              </a:xfrm>
            </p:grpSpPr>
            <p:sp>
              <p:nvSpPr>
                <p:cNvPr id="30" name="Freeform: Shape 29">
                  <a:extLst>
                    <a:ext uri="{FF2B5EF4-FFF2-40B4-BE49-F238E27FC236}">
                      <a16:creationId xmlns:a16="http://schemas.microsoft.com/office/drawing/2014/main" id="{76708DF2-9168-4DEB-863B-29B1FF8E1DF5}"/>
                    </a:ext>
                  </a:extLst>
                </p:cNvPr>
                <p:cNvSpPr/>
                <p:nvPr/>
              </p:nvSpPr>
              <p:spPr>
                <a:xfrm>
                  <a:off x="1705898"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63" name="Picture 62" descr="Text&#10;&#10;Description automatically generated">
                  <a:extLst>
                    <a:ext uri="{FF2B5EF4-FFF2-40B4-BE49-F238E27FC236}">
                      <a16:creationId xmlns:a16="http://schemas.microsoft.com/office/drawing/2014/main" id="{CB7114F5-D3CA-45DB-ACA7-052132427EE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76776" y="4951532"/>
                  <a:ext cx="1278589" cy="286679"/>
                </a:xfrm>
                <a:prstGeom prst="rect">
                  <a:avLst/>
                </a:prstGeom>
              </p:spPr>
            </p:pic>
          </p:grpSp>
          <p:grpSp>
            <p:nvGrpSpPr>
              <p:cNvPr id="161" name="Group 160">
                <a:extLst>
                  <a:ext uri="{FF2B5EF4-FFF2-40B4-BE49-F238E27FC236}">
                    <a16:creationId xmlns:a16="http://schemas.microsoft.com/office/drawing/2014/main" id="{0B3CC38C-03BB-4D84-93B5-205D35F9D6E1}"/>
                  </a:ext>
                </a:extLst>
              </p:cNvPr>
              <p:cNvGrpSpPr/>
              <p:nvPr/>
            </p:nvGrpSpPr>
            <p:grpSpPr>
              <a:xfrm>
                <a:off x="6183984" y="4658596"/>
                <a:ext cx="1382926" cy="829756"/>
                <a:chOff x="6010537" y="4658596"/>
                <a:chExt cx="1382926" cy="829756"/>
              </a:xfrm>
            </p:grpSpPr>
            <p:sp>
              <p:nvSpPr>
                <p:cNvPr id="38" name="Freeform: Shape 37">
                  <a:extLst>
                    <a:ext uri="{FF2B5EF4-FFF2-40B4-BE49-F238E27FC236}">
                      <a16:creationId xmlns:a16="http://schemas.microsoft.com/office/drawing/2014/main" id="{18270A4A-3C16-4D6F-9387-415CDFE16B68}"/>
                    </a:ext>
                  </a:extLst>
                </p:cNvPr>
                <p:cNvSpPr/>
                <p:nvPr/>
              </p:nvSpPr>
              <p:spPr>
                <a:xfrm>
                  <a:off x="6010537"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67" name="Picture 66" descr="Logo, company name&#10;&#10;Description automatically generated">
                  <a:extLst>
                    <a:ext uri="{FF2B5EF4-FFF2-40B4-BE49-F238E27FC236}">
                      <a16:creationId xmlns:a16="http://schemas.microsoft.com/office/drawing/2014/main" id="{AD40F2A9-E7E1-4F0E-B160-8778F691858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060098" y="4759412"/>
                  <a:ext cx="1283802" cy="644937"/>
                </a:xfrm>
                <a:prstGeom prst="rect">
                  <a:avLst/>
                </a:prstGeom>
              </p:spPr>
            </p:pic>
          </p:grpSp>
          <p:grpSp>
            <p:nvGrpSpPr>
              <p:cNvPr id="162" name="Group 161">
                <a:extLst>
                  <a:ext uri="{FF2B5EF4-FFF2-40B4-BE49-F238E27FC236}">
                    <a16:creationId xmlns:a16="http://schemas.microsoft.com/office/drawing/2014/main" id="{6F7EC4B8-2616-4FBD-A5C1-A10C9E7801F1}"/>
                  </a:ext>
                </a:extLst>
              </p:cNvPr>
              <p:cNvGrpSpPr/>
              <p:nvPr/>
            </p:nvGrpSpPr>
            <p:grpSpPr>
              <a:xfrm>
                <a:off x="3236203" y="4658596"/>
                <a:ext cx="1382926" cy="829756"/>
                <a:chOff x="3140690" y="4658596"/>
                <a:chExt cx="1382926" cy="829756"/>
              </a:xfrm>
            </p:grpSpPr>
            <p:sp>
              <p:nvSpPr>
                <p:cNvPr id="43" name="Freeform: Shape 42">
                  <a:extLst>
                    <a:ext uri="{FF2B5EF4-FFF2-40B4-BE49-F238E27FC236}">
                      <a16:creationId xmlns:a16="http://schemas.microsoft.com/office/drawing/2014/main" id="{CD413975-4FC2-44EF-BA6D-5AAE2D137F13}"/>
                    </a:ext>
                  </a:extLst>
                </p:cNvPr>
                <p:cNvSpPr/>
                <p:nvPr/>
              </p:nvSpPr>
              <p:spPr>
                <a:xfrm>
                  <a:off x="3140690"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53" name="Picture 52" descr="Graphical user interface&#10;&#10;Description automatically generated with low confidence">
                  <a:extLst>
                    <a:ext uri="{FF2B5EF4-FFF2-40B4-BE49-F238E27FC236}">
                      <a16:creationId xmlns:a16="http://schemas.microsoft.com/office/drawing/2014/main" id="{C724EDE0-B91F-4B51-A406-A1DA5ACF768E}"/>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189428" y="4885023"/>
                  <a:ext cx="1272047" cy="376902"/>
                </a:xfrm>
                <a:prstGeom prst="rect">
                  <a:avLst/>
                </a:prstGeom>
              </p:spPr>
            </p:pic>
          </p:grpSp>
          <p:grpSp>
            <p:nvGrpSpPr>
              <p:cNvPr id="164" name="Group 163">
                <a:extLst>
                  <a:ext uri="{FF2B5EF4-FFF2-40B4-BE49-F238E27FC236}">
                    <a16:creationId xmlns:a16="http://schemas.microsoft.com/office/drawing/2014/main" id="{5F29BC67-455B-4D10-9455-6259FB651E14}"/>
                  </a:ext>
                </a:extLst>
              </p:cNvPr>
              <p:cNvGrpSpPr/>
              <p:nvPr/>
            </p:nvGrpSpPr>
            <p:grpSpPr>
              <a:xfrm>
                <a:off x="290302" y="4658596"/>
                <a:ext cx="1382926" cy="829756"/>
                <a:chOff x="290302" y="4658596"/>
                <a:chExt cx="1382926" cy="829756"/>
              </a:xfrm>
            </p:grpSpPr>
            <p:sp>
              <p:nvSpPr>
                <p:cNvPr id="34" name="Freeform: Shape 33">
                  <a:extLst>
                    <a:ext uri="{FF2B5EF4-FFF2-40B4-BE49-F238E27FC236}">
                      <a16:creationId xmlns:a16="http://schemas.microsoft.com/office/drawing/2014/main" id="{31CD99CD-B539-4B16-8C60-5D6A59EF67D2}"/>
                    </a:ext>
                  </a:extLst>
                </p:cNvPr>
                <p:cNvSpPr/>
                <p:nvPr/>
              </p:nvSpPr>
              <p:spPr>
                <a:xfrm>
                  <a:off x="290302"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57" name="Picture 56" descr="Graphical user interface&#10;&#10;Description automatically generated with low confidence">
                  <a:extLst>
                    <a:ext uri="{FF2B5EF4-FFF2-40B4-BE49-F238E27FC236}">
                      <a16:creationId xmlns:a16="http://schemas.microsoft.com/office/drawing/2014/main" id="{3CA8255E-DCB8-490E-9005-173FF8E602D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t="11416" b="16255"/>
                <a:stretch/>
              </p:blipFill>
              <p:spPr>
                <a:xfrm>
                  <a:off x="312541" y="4801727"/>
                  <a:ext cx="1348353" cy="600148"/>
                </a:xfrm>
                <a:prstGeom prst="rect">
                  <a:avLst/>
                </a:prstGeom>
              </p:spPr>
            </p:pic>
          </p:grpSp>
          <p:grpSp>
            <p:nvGrpSpPr>
              <p:cNvPr id="160" name="Group 159">
                <a:extLst>
                  <a:ext uri="{FF2B5EF4-FFF2-40B4-BE49-F238E27FC236}">
                    <a16:creationId xmlns:a16="http://schemas.microsoft.com/office/drawing/2014/main" id="{C63BA35C-49DE-4B7E-9F45-C3D252E92B05}"/>
                  </a:ext>
                </a:extLst>
              </p:cNvPr>
              <p:cNvGrpSpPr/>
              <p:nvPr/>
            </p:nvGrpSpPr>
            <p:grpSpPr>
              <a:xfrm>
                <a:off x="4713074" y="4658596"/>
                <a:ext cx="1382926" cy="829756"/>
                <a:chOff x="4565884" y="4658596"/>
                <a:chExt cx="1382926" cy="829756"/>
              </a:xfrm>
            </p:grpSpPr>
            <p:sp>
              <p:nvSpPr>
                <p:cNvPr id="72" name="Freeform: Shape 71">
                  <a:extLst>
                    <a:ext uri="{FF2B5EF4-FFF2-40B4-BE49-F238E27FC236}">
                      <a16:creationId xmlns:a16="http://schemas.microsoft.com/office/drawing/2014/main" id="{8DEEC529-5737-4CD6-A9FC-57679764C04E}"/>
                    </a:ext>
                  </a:extLst>
                </p:cNvPr>
                <p:cNvSpPr/>
                <p:nvPr/>
              </p:nvSpPr>
              <p:spPr>
                <a:xfrm>
                  <a:off x="4565884"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49" name="Picture 48" descr="Text&#10;&#10;Description automatically generated">
                  <a:extLst>
                    <a:ext uri="{FF2B5EF4-FFF2-40B4-BE49-F238E27FC236}">
                      <a16:creationId xmlns:a16="http://schemas.microsoft.com/office/drawing/2014/main" id="{DA4639F6-F371-476B-924A-209DDD57CD55}"/>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656493" y="4926349"/>
                  <a:ext cx="1252676" cy="405543"/>
                </a:xfrm>
                <a:prstGeom prst="rect">
                  <a:avLst/>
                </a:prstGeom>
              </p:spPr>
            </p:pic>
          </p:grpSp>
        </p:grpSp>
        <p:grpSp>
          <p:nvGrpSpPr>
            <p:cNvPr id="172" name="Group 171">
              <a:extLst>
                <a:ext uri="{FF2B5EF4-FFF2-40B4-BE49-F238E27FC236}">
                  <a16:creationId xmlns:a16="http://schemas.microsoft.com/office/drawing/2014/main" id="{0A510EC6-1A25-44F3-810C-AF67231C85B6}"/>
                </a:ext>
              </a:extLst>
            </p:cNvPr>
            <p:cNvGrpSpPr/>
            <p:nvPr/>
          </p:nvGrpSpPr>
          <p:grpSpPr>
            <a:xfrm>
              <a:off x="294303" y="855655"/>
              <a:ext cx="4324826" cy="829756"/>
              <a:chOff x="294303" y="855655"/>
              <a:chExt cx="4324826" cy="829756"/>
            </a:xfrm>
          </p:grpSpPr>
          <p:grpSp>
            <p:nvGrpSpPr>
              <p:cNvPr id="130" name="Group 129">
                <a:extLst>
                  <a:ext uri="{FF2B5EF4-FFF2-40B4-BE49-F238E27FC236}">
                    <a16:creationId xmlns:a16="http://schemas.microsoft.com/office/drawing/2014/main" id="{FDB6A75A-73B2-4804-86D0-0F1828862279}"/>
                  </a:ext>
                </a:extLst>
              </p:cNvPr>
              <p:cNvGrpSpPr/>
              <p:nvPr/>
            </p:nvGrpSpPr>
            <p:grpSpPr>
              <a:xfrm>
                <a:off x="3236203" y="855655"/>
                <a:ext cx="1382926" cy="829756"/>
                <a:chOff x="3121494" y="1921255"/>
                <a:chExt cx="1382926" cy="829756"/>
              </a:xfrm>
            </p:grpSpPr>
            <p:grpSp>
              <p:nvGrpSpPr>
                <p:cNvPr id="60" name="Group 59">
                  <a:extLst>
                    <a:ext uri="{FF2B5EF4-FFF2-40B4-BE49-F238E27FC236}">
                      <a16:creationId xmlns:a16="http://schemas.microsoft.com/office/drawing/2014/main" id="{FBA14C50-0527-4585-A69F-0BC49E3B1C07}"/>
                    </a:ext>
                  </a:extLst>
                </p:cNvPr>
                <p:cNvGrpSpPr/>
                <p:nvPr/>
              </p:nvGrpSpPr>
              <p:grpSpPr>
                <a:xfrm>
                  <a:off x="3121494" y="1921255"/>
                  <a:ext cx="1382926" cy="829756"/>
                  <a:chOff x="2032000" y="888999"/>
                  <a:chExt cx="2539999" cy="1524000"/>
                </a:xfrm>
              </p:grpSpPr>
              <p:sp>
                <p:nvSpPr>
                  <p:cNvPr id="66" name="Freeform: Shape 65">
                    <a:extLst>
                      <a:ext uri="{FF2B5EF4-FFF2-40B4-BE49-F238E27FC236}">
                        <a16:creationId xmlns:a16="http://schemas.microsoft.com/office/drawing/2014/main" id="{7E22930B-4965-4FE9-9CEA-6C4AC1371A9F}"/>
                      </a:ext>
                    </a:extLst>
                  </p:cNvPr>
                  <p:cNvSpPr/>
                  <p:nvPr/>
                </p:nvSpPr>
                <p:spPr>
                  <a:xfrm>
                    <a:off x="2032000" y="888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73" name="Picture 72" descr="A picture containing text, clipart&#10;&#10;Description automatically generated">
                    <a:extLst>
                      <a:ext uri="{FF2B5EF4-FFF2-40B4-BE49-F238E27FC236}">
                        <a16:creationId xmlns:a16="http://schemas.microsoft.com/office/drawing/2014/main" id="{707B550F-B1C8-495D-874D-3882553AA88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71626" y="1064358"/>
                    <a:ext cx="2140526" cy="1233032"/>
                  </a:xfrm>
                  <a:prstGeom prst="rect">
                    <a:avLst/>
                  </a:prstGeom>
                </p:spPr>
              </p:pic>
            </p:grpSp>
            <p:sp>
              <p:nvSpPr>
                <p:cNvPr id="128" name="Rectangle 127">
                  <a:extLst>
                    <a:ext uri="{FF2B5EF4-FFF2-40B4-BE49-F238E27FC236}">
                      <a16:creationId xmlns:a16="http://schemas.microsoft.com/office/drawing/2014/main" id="{37B01C05-D64E-4EE2-B150-12A3F86CDABE}"/>
                    </a:ext>
                  </a:extLst>
                </p:cNvPr>
                <p:cNvSpPr/>
                <p:nvPr/>
              </p:nvSpPr>
              <p:spPr>
                <a:xfrm>
                  <a:off x="3129287" y="1925841"/>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33" name="Group 132">
                <a:extLst>
                  <a:ext uri="{FF2B5EF4-FFF2-40B4-BE49-F238E27FC236}">
                    <a16:creationId xmlns:a16="http://schemas.microsoft.com/office/drawing/2014/main" id="{53C79383-67F4-4B61-92E2-ED8A53C71F4E}"/>
                  </a:ext>
                </a:extLst>
              </p:cNvPr>
              <p:cNvGrpSpPr/>
              <p:nvPr/>
            </p:nvGrpSpPr>
            <p:grpSpPr>
              <a:xfrm>
                <a:off x="1759332" y="855655"/>
                <a:ext cx="1382926" cy="829756"/>
                <a:chOff x="1705898" y="1921255"/>
                <a:chExt cx="1382926" cy="829756"/>
              </a:xfrm>
            </p:grpSpPr>
            <p:grpSp>
              <p:nvGrpSpPr>
                <p:cNvPr id="56" name="Group 55">
                  <a:extLst>
                    <a:ext uri="{FF2B5EF4-FFF2-40B4-BE49-F238E27FC236}">
                      <a16:creationId xmlns:a16="http://schemas.microsoft.com/office/drawing/2014/main" id="{D77A2996-4A76-4020-81AF-7FA8531DCEF5}"/>
                    </a:ext>
                  </a:extLst>
                </p:cNvPr>
                <p:cNvGrpSpPr/>
                <p:nvPr/>
              </p:nvGrpSpPr>
              <p:grpSpPr>
                <a:xfrm>
                  <a:off x="1705898" y="1921255"/>
                  <a:ext cx="1382926" cy="829756"/>
                  <a:chOff x="7619999" y="2666999"/>
                  <a:chExt cx="2539999" cy="1524000"/>
                </a:xfrm>
              </p:grpSpPr>
              <p:sp>
                <p:nvSpPr>
                  <p:cNvPr id="79" name="Freeform: Shape 78">
                    <a:extLst>
                      <a:ext uri="{FF2B5EF4-FFF2-40B4-BE49-F238E27FC236}">
                        <a16:creationId xmlns:a16="http://schemas.microsoft.com/office/drawing/2014/main" id="{477A2CCE-1A7A-4FA3-81A2-B63B9DD99CAC}"/>
                      </a:ext>
                    </a:extLst>
                  </p:cNvPr>
                  <p:cNvSpPr/>
                  <p:nvPr/>
                </p:nvSpPr>
                <p:spPr>
                  <a:xfrm>
                    <a:off x="7619999" y="2666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80" name="Picture 79" descr="Shape&#10;&#10;Description automatically generated with low confidence">
                    <a:extLst>
                      <a:ext uri="{FF2B5EF4-FFF2-40B4-BE49-F238E27FC236}">
                        <a16:creationId xmlns:a16="http://schemas.microsoft.com/office/drawing/2014/main" id="{644254EC-8255-432C-9606-5E061351D13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959024" y="2767523"/>
                    <a:ext cx="1788291" cy="1412461"/>
                  </a:xfrm>
                  <a:prstGeom prst="rect">
                    <a:avLst/>
                  </a:prstGeom>
                </p:spPr>
              </p:pic>
            </p:grpSp>
            <p:sp>
              <p:nvSpPr>
                <p:cNvPr id="131" name="Rectangle 130">
                  <a:extLst>
                    <a:ext uri="{FF2B5EF4-FFF2-40B4-BE49-F238E27FC236}">
                      <a16:creationId xmlns:a16="http://schemas.microsoft.com/office/drawing/2014/main" id="{DDE3FB7B-2C6C-484B-8117-6D47395808BA}"/>
                    </a:ext>
                  </a:extLst>
                </p:cNvPr>
                <p:cNvSpPr/>
                <p:nvPr/>
              </p:nvSpPr>
              <p:spPr>
                <a:xfrm>
                  <a:off x="1712888" y="1925841"/>
                  <a:ext cx="35929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34" name="Group 133">
                <a:extLst>
                  <a:ext uri="{FF2B5EF4-FFF2-40B4-BE49-F238E27FC236}">
                    <a16:creationId xmlns:a16="http://schemas.microsoft.com/office/drawing/2014/main" id="{50788E2E-BCB6-4A20-8171-771F930A0902}"/>
                  </a:ext>
                </a:extLst>
              </p:cNvPr>
              <p:cNvGrpSpPr/>
              <p:nvPr/>
            </p:nvGrpSpPr>
            <p:grpSpPr>
              <a:xfrm>
                <a:off x="294303" y="855655"/>
                <a:ext cx="1382926" cy="829756"/>
                <a:chOff x="290302" y="1921255"/>
                <a:chExt cx="1382926" cy="829756"/>
              </a:xfrm>
            </p:grpSpPr>
            <p:grpSp>
              <p:nvGrpSpPr>
                <p:cNvPr id="27" name="Group 26">
                  <a:extLst>
                    <a:ext uri="{FF2B5EF4-FFF2-40B4-BE49-F238E27FC236}">
                      <a16:creationId xmlns:a16="http://schemas.microsoft.com/office/drawing/2014/main" id="{DB0DF616-B834-4334-A4BD-E8AA08CCFA89}"/>
                    </a:ext>
                  </a:extLst>
                </p:cNvPr>
                <p:cNvGrpSpPr/>
                <p:nvPr/>
              </p:nvGrpSpPr>
              <p:grpSpPr>
                <a:xfrm>
                  <a:off x="290302" y="1921255"/>
                  <a:ext cx="1382926" cy="829756"/>
                  <a:chOff x="1705847" y="2961827"/>
                  <a:chExt cx="1382926" cy="829756"/>
                </a:xfrm>
              </p:grpSpPr>
              <p:sp>
                <p:nvSpPr>
                  <p:cNvPr id="28" name="Freeform: Shape 27">
                    <a:extLst>
                      <a:ext uri="{FF2B5EF4-FFF2-40B4-BE49-F238E27FC236}">
                        <a16:creationId xmlns:a16="http://schemas.microsoft.com/office/drawing/2014/main" id="{54290D0A-475E-48AD-A38A-E61DFE7ECA0C}"/>
                      </a:ext>
                    </a:extLst>
                  </p:cNvPr>
                  <p:cNvSpPr/>
                  <p:nvPr/>
                </p:nvSpPr>
                <p:spPr>
                  <a:xfrm>
                    <a:off x="1705847" y="2961827"/>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29" name="Picture 28" descr="Logo&#10;&#10;Description automatically generated">
                    <a:extLst>
                      <a:ext uri="{FF2B5EF4-FFF2-40B4-BE49-F238E27FC236}">
                        <a16:creationId xmlns:a16="http://schemas.microsoft.com/office/drawing/2014/main" id="{0DBA8C01-8032-4E2C-9838-DC103C17012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716857" y="3070783"/>
                    <a:ext cx="1321717" cy="649115"/>
                  </a:xfrm>
                  <a:prstGeom prst="rect">
                    <a:avLst/>
                  </a:prstGeom>
                </p:spPr>
              </p:pic>
            </p:grpSp>
            <p:sp>
              <p:nvSpPr>
                <p:cNvPr id="132" name="Rectangle 131">
                  <a:extLst>
                    <a:ext uri="{FF2B5EF4-FFF2-40B4-BE49-F238E27FC236}">
                      <a16:creationId xmlns:a16="http://schemas.microsoft.com/office/drawing/2014/main" id="{4F95EEA6-A6B8-4FE8-B947-6E79F723D1E4}"/>
                    </a:ext>
                  </a:extLst>
                </p:cNvPr>
                <p:cNvSpPr/>
                <p:nvPr/>
              </p:nvSpPr>
              <p:spPr>
                <a:xfrm>
                  <a:off x="301312" y="1925841"/>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grpSp>
          <p:nvGrpSpPr>
            <p:cNvPr id="173" name="Group 172">
              <a:extLst>
                <a:ext uri="{FF2B5EF4-FFF2-40B4-BE49-F238E27FC236}">
                  <a16:creationId xmlns:a16="http://schemas.microsoft.com/office/drawing/2014/main" id="{57AB8DB3-04CD-410C-8EF0-81C2FB3FA634}"/>
                </a:ext>
              </a:extLst>
            </p:cNvPr>
            <p:cNvGrpSpPr/>
            <p:nvPr/>
          </p:nvGrpSpPr>
          <p:grpSpPr>
            <a:xfrm>
              <a:off x="278899" y="1792768"/>
              <a:ext cx="4340230" cy="839237"/>
              <a:chOff x="278899" y="1870193"/>
              <a:chExt cx="4340230" cy="839237"/>
            </a:xfrm>
          </p:grpSpPr>
          <p:grpSp>
            <p:nvGrpSpPr>
              <p:cNvPr id="136" name="Group 135">
                <a:extLst>
                  <a:ext uri="{FF2B5EF4-FFF2-40B4-BE49-F238E27FC236}">
                    <a16:creationId xmlns:a16="http://schemas.microsoft.com/office/drawing/2014/main" id="{7F620174-2866-4AC0-90D9-11F32CEFC3D4}"/>
                  </a:ext>
                </a:extLst>
              </p:cNvPr>
              <p:cNvGrpSpPr/>
              <p:nvPr/>
            </p:nvGrpSpPr>
            <p:grpSpPr>
              <a:xfrm>
                <a:off x="278899" y="1872687"/>
                <a:ext cx="1398330" cy="836743"/>
                <a:chOff x="278899" y="2835842"/>
                <a:chExt cx="1398330" cy="836743"/>
              </a:xfrm>
            </p:grpSpPr>
            <p:grpSp>
              <p:nvGrpSpPr>
                <p:cNvPr id="14" name="Group 13">
                  <a:extLst>
                    <a:ext uri="{FF2B5EF4-FFF2-40B4-BE49-F238E27FC236}">
                      <a16:creationId xmlns:a16="http://schemas.microsoft.com/office/drawing/2014/main" id="{E1C0D4AE-669B-4086-B596-822FE4B72A3D}"/>
                    </a:ext>
                  </a:extLst>
                </p:cNvPr>
                <p:cNvGrpSpPr/>
                <p:nvPr/>
              </p:nvGrpSpPr>
              <p:grpSpPr>
                <a:xfrm>
                  <a:off x="294303" y="2842829"/>
                  <a:ext cx="1382926" cy="829756"/>
                  <a:chOff x="3121495" y="2094825"/>
                  <a:chExt cx="1382926" cy="829756"/>
                </a:xfrm>
              </p:grpSpPr>
              <p:sp>
                <p:nvSpPr>
                  <p:cNvPr id="24" name="Freeform: Shape 23">
                    <a:extLst>
                      <a:ext uri="{FF2B5EF4-FFF2-40B4-BE49-F238E27FC236}">
                        <a16:creationId xmlns:a16="http://schemas.microsoft.com/office/drawing/2014/main" id="{B6793CCF-A50D-4F40-A543-EEC530C8F8CD}"/>
                      </a:ext>
                    </a:extLst>
                  </p:cNvPr>
                  <p:cNvSpPr/>
                  <p:nvPr/>
                </p:nvSpPr>
                <p:spPr>
                  <a:xfrm>
                    <a:off x="3121495" y="2094825"/>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25" name="Picture 24" descr="A picture containing text, clipart&#10;&#10;Description automatically generated">
                    <a:extLst>
                      <a:ext uri="{FF2B5EF4-FFF2-40B4-BE49-F238E27FC236}">
                        <a16:creationId xmlns:a16="http://schemas.microsoft.com/office/drawing/2014/main" id="{3CAE9C8D-0F34-4E47-BDF2-D0E44730851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181375" y="2262629"/>
                    <a:ext cx="1292358" cy="483230"/>
                  </a:xfrm>
                  <a:prstGeom prst="rect">
                    <a:avLst/>
                  </a:prstGeom>
                </p:spPr>
              </p:pic>
            </p:grpSp>
            <p:sp>
              <p:nvSpPr>
                <p:cNvPr id="135" name="Rectangle 134">
                  <a:extLst>
                    <a:ext uri="{FF2B5EF4-FFF2-40B4-BE49-F238E27FC236}">
                      <a16:creationId xmlns:a16="http://schemas.microsoft.com/office/drawing/2014/main" id="{15327579-CBEC-4641-A878-0D8755567661}"/>
                    </a:ext>
                  </a:extLst>
                </p:cNvPr>
                <p:cNvSpPr/>
                <p:nvPr/>
              </p:nvSpPr>
              <p:spPr>
                <a:xfrm>
                  <a:off x="278899" y="2835842"/>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38" name="Group 137">
                <a:extLst>
                  <a:ext uri="{FF2B5EF4-FFF2-40B4-BE49-F238E27FC236}">
                    <a16:creationId xmlns:a16="http://schemas.microsoft.com/office/drawing/2014/main" id="{5E6562C0-6D44-4DCB-9E4F-2C9BEAB8293C}"/>
                  </a:ext>
                </a:extLst>
              </p:cNvPr>
              <p:cNvGrpSpPr/>
              <p:nvPr/>
            </p:nvGrpSpPr>
            <p:grpSpPr>
              <a:xfrm>
                <a:off x="1758623" y="1879674"/>
                <a:ext cx="1383635" cy="829756"/>
                <a:chOff x="1712178" y="2842829"/>
                <a:chExt cx="1383635" cy="829756"/>
              </a:xfrm>
            </p:grpSpPr>
            <p:grpSp>
              <p:nvGrpSpPr>
                <p:cNvPr id="52" name="Group 51">
                  <a:extLst>
                    <a:ext uri="{FF2B5EF4-FFF2-40B4-BE49-F238E27FC236}">
                      <a16:creationId xmlns:a16="http://schemas.microsoft.com/office/drawing/2014/main" id="{2B3C1D91-BB9D-4370-91A8-C8E605B693D2}"/>
                    </a:ext>
                  </a:extLst>
                </p:cNvPr>
                <p:cNvGrpSpPr/>
                <p:nvPr/>
              </p:nvGrpSpPr>
              <p:grpSpPr>
                <a:xfrm>
                  <a:off x="1712887" y="2842829"/>
                  <a:ext cx="1382926" cy="829756"/>
                  <a:chOff x="2032000" y="2666999"/>
                  <a:chExt cx="2539999" cy="1524000"/>
                </a:xfrm>
              </p:grpSpPr>
              <p:sp>
                <p:nvSpPr>
                  <p:cNvPr id="83" name="Freeform: Shape 82">
                    <a:extLst>
                      <a:ext uri="{FF2B5EF4-FFF2-40B4-BE49-F238E27FC236}">
                        <a16:creationId xmlns:a16="http://schemas.microsoft.com/office/drawing/2014/main" id="{0E13F0F1-59E1-4BF6-9FCB-04D9C675CBA0}"/>
                      </a:ext>
                    </a:extLst>
                  </p:cNvPr>
                  <p:cNvSpPr/>
                  <p:nvPr/>
                </p:nvSpPr>
                <p:spPr>
                  <a:xfrm>
                    <a:off x="2032000" y="2666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84" name="Picture 83" descr="Logo&#10;&#10;Description automatically generated">
                    <a:extLst>
                      <a:ext uri="{FF2B5EF4-FFF2-40B4-BE49-F238E27FC236}">
                        <a16:creationId xmlns:a16="http://schemas.microsoft.com/office/drawing/2014/main" id="{4762BD36-D9BE-4090-9435-9605C4D00133}"/>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2350536" y="2742415"/>
                    <a:ext cx="1982706" cy="1358738"/>
                  </a:xfrm>
                  <a:prstGeom prst="rect">
                    <a:avLst/>
                  </a:prstGeom>
                </p:spPr>
              </p:pic>
            </p:grpSp>
            <p:sp>
              <p:nvSpPr>
                <p:cNvPr id="137" name="Rectangle 136">
                  <a:extLst>
                    <a:ext uri="{FF2B5EF4-FFF2-40B4-BE49-F238E27FC236}">
                      <a16:creationId xmlns:a16="http://schemas.microsoft.com/office/drawing/2014/main" id="{37EACF6F-0A63-44C1-94E6-9F5CCE91FCE7}"/>
                    </a:ext>
                  </a:extLst>
                </p:cNvPr>
                <p:cNvSpPr/>
                <p:nvPr/>
              </p:nvSpPr>
              <p:spPr>
                <a:xfrm>
                  <a:off x="1712178" y="2853794"/>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40" name="Group 139">
                <a:extLst>
                  <a:ext uri="{FF2B5EF4-FFF2-40B4-BE49-F238E27FC236}">
                    <a16:creationId xmlns:a16="http://schemas.microsoft.com/office/drawing/2014/main" id="{0FCC98FF-DFF6-41CE-B22E-EE9A7819983B}"/>
                  </a:ext>
                </a:extLst>
              </p:cNvPr>
              <p:cNvGrpSpPr/>
              <p:nvPr/>
            </p:nvGrpSpPr>
            <p:grpSpPr>
              <a:xfrm>
                <a:off x="3236203" y="1870193"/>
                <a:ext cx="1382926" cy="836964"/>
                <a:chOff x="3120465" y="2833348"/>
                <a:chExt cx="1382926" cy="836964"/>
              </a:xfrm>
            </p:grpSpPr>
            <p:grpSp>
              <p:nvGrpSpPr>
                <p:cNvPr id="61" name="Group 60">
                  <a:extLst>
                    <a:ext uri="{FF2B5EF4-FFF2-40B4-BE49-F238E27FC236}">
                      <a16:creationId xmlns:a16="http://schemas.microsoft.com/office/drawing/2014/main" id="{AC5E8AA6-7EEE-451D-B7C0-FE718423F789}"/>
                    </a:ext>
                  </a:extLst>
                </p:cNvPr>
                <p:cNvGrpSpPr/>
                <p:nvPr/>
              </p:nvGrpSpPr>
              <p:grpSpPr>
                <a:xfrm>
                  <a:off x="3120465" y="2840556"/>
                  <a:ext cx="1382926" cy="829756"/>
                  <a:chOff x="4826000" y="888999"/>
                  <a:chExt cx="2539999" cy="1524000"/>
                </a:xfrm>
              </p:grpSpPr>
              <p:sp>
                <p:nvSpPr>
                  <p:cNvPr id="62" name="Freeform: Shape 61">
                    <a:extLst>
                      <a:ext uri="{FF2B5EF4-FFF2-40B4-BE49-F238E27FC236}">
                        <a16:creationId xmlns:a16="http://schemas.microsoft.com/office/drawing/2014/main" id="{466396B9-E4C8-452B-A7A5-0BDECCE3D20D}"/>
                      </a:ext>
                    </a:extLst>
                  </p:cNvPr>
                  <p:cNvSpPr/>
                  <p:nvPr/>
                </p:nvSpPr>
                <p:spPr>
                  <a:xfrm>
                    <a:off x="4826000" y="888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64" name="Picture 63" descr="A picture containing graphical user interface&#10;&#10;Description automatically generated">
                    <a:extLst>
                      <a:ext uri="{FF2B5EF4-FFF2-40B4-BE49-F238E27FC236}">
                        <a16:creationId xmlns:a16="http://schemas.microsoft.com/office/drawing/2014/main" id="{CD81D2BA-4AA1-462C-A849-B2A5B1A21947}"/>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5095819" y="1037499"/>
                    <a:ext cx="2000361" cy="1337741"/>
                  </a:xfrm>
                  <a:prstGeom prst="rect">
                    <a:avLst/>
                  </a:prstGeom>
                </p:spPr>
              </p:pic>
            </p:grpSp>
            <p:sp>
              <p:nvSpPr>
                <p:cNvPr id="139" name="Rectangle 138">
                  <a:extLst>
                    <a:ext uri="{FF2B5EF4-FFF2-40B4-BE49-F238E27FC236}">
                      <a16:creationId xmlns:a16="http://schemas.microsoft.com/office/drawing/2014/main" id="{761C558E-FB8C-4F4E-95BA-5282872E4EDD}"/>
                    </a:ext>
                  </a:extLst>
                </p:cNvPr>
                <p:cNvSpPr/>
                <p:nvPr/>
              </p:nvSpPr>
              <p:spPr>
                <a:xfrm>
                  <a:off x="3125463" y="2833348"/>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grpSp>
          <p:nvGrpSpPr>
            <p:cNvPr id="174" name="Group 173">
              <a:extLst>
                <a:ext uri="{FF2B5EF4-FFF2-40B4-BE49-F238E27FC236}">
                  <a16:creationId xmlns:a16="http://schemas.microsoft.com/office/drawing/2014/main" id="{144DC2D9-A557-4F62-BB3D-E0624426BF7B}"/>
                </a:ext>
              </a:extLst>
            </p:cNvPr>
            <p:cNvGrpSpPr/>
            <p:nvPr/>
          </p:nvGrpSpPr>
          <p:grpSpPr>
            <a:xfrm>
              <a:off x="294303" y="2739362"/>
              <a:ext cx="4324826" cy="836964"/>
              <a:chOff x="294303" y="2894213"/>
              <a:chExt cx="4324826" cy="836964"/>
            </a:xfrm>
          </p:grpSpPr>
          <p:grpSp>
            <p:nvGrpSpPr>
              <p:cNvPr id="142" name="Group 141">
                <a:extLst>
                  <a:ext uri="{FF2B5EF4-FFF2-40B4-BE49-F238E27FC236}">
                    <a16:creationId xmlns:a16="http://schemas.microsoft.com/office/drawing/2014/main" id="{63A36612-2410-4F02-9A59-556D642B261B}"/>
                  </a:ext>
                </a:extLst>
              </p:cNvPr>
              <p:cNvGrpSpPr/>
              <p:nvPr/>
            </p:nvGrpSpPr>
            <p:grpSpPr>
              <a:xfrm>
                <a:off x="3226674" y="2894213"/>
                <a:ext cx="1392455" cy="836964"/>
                <a:chOff x="4551289" y="2833348"/>
                <a:chExt cx="1392455" cy="836964"/>
              </a:xfrm>
            </p:grpSpPr>
            <p:grpSp>
              <p:nvGrpSpPr>
                <p:cNvPr id="12" name="Group 11">
                  <a:extLst>
                    <a:ext uri="{FF2B5EF4-FFF2-40B4-BE49-F238E27FC236}">
                      <a16:creationId xmlns:a16="http://schemas.microsoft.com/office/drawing/2014/main" id="{671705B6-9705-410F-8EAD-7E3DB6DF9414}"/>
                    </a:ext>
                  </a:extLst>
                </p:cNvPr>
                <p:cNvGrpSpPr/>
                <p:nvPr/>
              </p:nvGrpSpPr>
              <p:grpSpPr>
                <a:xfrm>
                  <a:off x="4560818" y="2840556"/>
                  <a:ext cx="1382926" cy="829756"/>
                  <a:chOff x="3128196" y="3828829"/>
                  <a:chExt cx="1382926" cy="829756"/>
                </a:xfrm>
              </p:grpSpPr>
              <p:sp>
                <p:nvSpPr>
                  <p:cNvPr id="36" name="Freeform: Shape 35">
                    <a:extLst>
                      <a:ext uri="{FF2B5EF4-FFF2-40B4-BE49-F238E27FC236}">
                        <a16:creationId xmlns:a16="http://schemas.microsoft.com/office/drawing/2014/main" id="{4DF5D119-8C33-4ECE-AB3D-38E4ED8862D6}"/>
                      </a:ext>
                    </a:extLst>
                  </p:cNvPr>
                  <p:cNvSpPr/>
                  <p:nvPr/>
                </p:nvSpPr>
                <p:spPr>
                  <a:xfrm>
                    <a:off x="3128196" y="3828829"/>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sp>
                <p:nvSpPr>
                  <p:cNvPr id="37" name="TextBox 36">
                    <a:extLst>
                      <a:ext uri="{FF2B5EF4-FFF2-40B4-BE49-F238E27FC236}">
                        <a16:creationId xmlns:a16="http://schemas.microsoft.com/office/drawing/2014/main" id="{7348186D-38FF-476D-8A2B-48261671E63B}"/>
                      </a:ext>
                    </a:extLst>
                  </p:cNvPr>
                  <p:cNvSpPr txBox="1"/>
                  <p:nvPr/>
                </p:nvSpPr>
                <p:spPr>
                  <a:xfrm>
                    <a:off x="3176934" y="3934138"/>
                    <a:ext cx="1287650" cy="646331"/>
                  </a:xfrm>
                  <a:prstGeom prst="rect">
                    <a:avLst/>
                  </a:prstGeom>
                  <a:solidFill>
                    <a:schemeClr val="bg1"/>
                  </a:solidFill>
                </p:spPr>
                <p:txBody>
                  <a:bodyPr wrap="square">
                    <a:spAutoFit/>
                  </a:bodyPr>
                  <a:lstStyle/>
                  <a:p>
                    <a:pPr algn="ctr" rtl="0">
                      <a:spcBef>
                        <a:spcPts val="0"/>
                      </a:spcBef>
                      <a:spcAft>
                        <a:spcPts val="0"/>
                      </a:spcAft>
                    </a:pPr>
                    <a:r>
                      <a:rPr lang="fr-FR" sz="3600" b="1" i="0" u="none" strike="noStrike" dirty="0">
                        <a:solidFill>
                          <a:srgbClr val="000000"/>
                        </a:solidFill>
                        <a:effectLst/>
                        <a:latin typeface="Arial" panose="020B0604020202020204" pitchFamily="34" charset="0"/>
                      </a:rPr>
                      <a:t>DPJ</a:t>
                    </a:r>
                    <a:endParaRPr lang="fr-FR" sz="1600" b="0" dirty="0">
                      <a:effectLst/>
                    </a:endParaRPr>
                  </a:p>
                </p:txBody>
              </p:sp>
            </p:grpSp>
            <p:sp>
              <p:nvSpPr>
                <p:cNvPr id="141" name="Rectangle 140">
                  <a:extLst>
                    <a:ext uri="{FF2B5EF4-FFF2-40B4-BE49-F238E27FC236}">
                      <a16:creationId xmlns:a16="http://schemas.microsoft.com/office/drawing/2014/main" id="{B6362BAE-4DBE-479C-9189-A8361152E740}"/>
                    </a:ext>
                  </a:extLst>
                </p:cNvPr>
                <p:cNvSpPr/>
                <p:nvPr/>
              </p:nvSpPr>
              <p:spPr>
                <a:xfrm>
                  <a:off x="4551289" y="2833348"/>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44" name="Group 143">
                <a:extLst>
                  <a:ext uri="{FF2B5EF4-FFF2-40B4-BE49-F238E27FC236}">
                    <a16:creationId xmlns:a16="http://schemas.microsoft.com/office/drawing/2014/main" id="{7A5C88AA-D778-4306-8498-F7FA2E4DE7D4}"/>
                  </a:ext>
                </a:extLst>
              </p:cNvPr>
              <p:cNvGrpSpPr/>
              <p:nvPr/>
            </p:nvGrpSpPr>
            <p:grpSpPr>
              <a:xfrm>
                <a:off x="1759332" y="2899977"/>
                <a:ext cx="1382926" cy="831200"/>
                <a:chOff x="1712178" y="3744705"/>
                <a:chExt cx="1382926" cy="831200"/>
              </a:xfrm>
            </p:grpSpPr>
            <p:grpSp>
              <p:nvGrpSpPr>
                <p:cNvPr id="11" name="Group 10">
                  <a:extLst>
                    <a:ext uri="{FF2B5EF4-FFF2-40B4-BE49-F238E27FC236}">
                      <a16:creationId xmlns:a16="http://schemas.microsoft.com/office/drawing/2014/main" id="{81937B61-7736-46B5-A58C-CEF63C5707A9}"/>
                    </a:ext>
                  </a:extLst>
                </p:cNvPr>
                <p:cNvGrpSpPr/>
                <p:nvPr/>
              </p:nvGrpSpPr>
              <p:grpSpPr>
                <a:xfrm>
                  <a:off x="1712178" y="3746149"/>
                  <a:ext cx="1382926" cy="829756"/>
                  <a:chOff x="1712548" y="3828829"/>
                  <a:chExt cx="1382926" cy="829756"/>
                </a:xfrm>
              </p:grpSpPr>
              <p:sp>
                <p:nvSpPr>
                  <p:cNvPr id="32" name="Freeform: Shape 31">
                    <a:extLst>
                      <a:ext uri="{FF2B5EF4-FFF2-40B4-BE49-F238E27FC236}">
                        <a16:creationId xmlns:a16="http://schemas.microsoft.com/office/drawing/2014/main" id="{4AC39C38-5CDD-4FE0-B96C-6523321A2724}"/>
                      </a:ext>
                    </a:extLst>
                  </p:cNvPr>
                  <p:cNvSpPr/>
                  <p:nvPr/>
                </p:nvSpPr>
                <p:spPr>
                  <a:xfrm>
                    <a:off x="1712548" y="3828829"/>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33" name="Picture 32" descr="Text&#10;&#10;Description automatically generated">
                    <a:extLst>
                      <a:ext uri="{FF2B5EF4-FFF2-40B4-BE49-F238E27FC236}">
                        <a16:creationId xmlns:a16="http://schemas.microsoft.com/office/drawing/2014/main" id="{C861B94D-BAA3-4B5E-8CA7-151CFAF10280}"/>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826340" y="4125284"/>
                    <a:ext cx="1155341" cy="236845"/>
                  </a:xfrm>
                  <a:prstGeom prst="rect">
                    <a:avLst/>
                  </a:prstGeom>
                </p:spPr>
              </p:pic>
            </p:grpSp>
            <p:sp>
              <p:nvSpPr>
                <p:cNvPr id="143" name="Rectangle 142">
                  <a:extLst>
                    <a:ext uri="{FF2B5EF4-FFF2-40B4-BE49-F238E27FC236}">
                      <a16:creationId xmlns:a16="http://schemas.microsoft.com/office/drawing/2014/main" id="{5392740E-E66F-4A27-99AF-B07D4B3FA7BB}"/>
                    </a:ext>
                  </a:extLst>
                </p:cNvPr>
                <p:cNvSpPr/>
                <p:nvPr/>
              </p:nvSpPr>
              <p:spPr>
                <a:xfrm>
                  <a:off x="1712887" y="3744705"/>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46" name="Group 145">
                <a:extLst>
                  <a:ext uri="{FF2B5EF4-FFF2-40B4-BE49-F238E27FC236}">
                    <a16:creationId xmlns:a16="http://schemas.microsoft.com/office/drawing/2014/main" id="{18628776-84B2-4F77-A5AB-D587E4C5334D}"/>
                  </a:ext>
                </a:extLst>
              </p:cNvPr>
              <p:cNvGrpSpPr/>
              <p:nvPr/>
            </p:nvGrpSpPr>
            <p:grpSpPr>
              <a:xfrm>
                <a:off x="294303" y="2901421"/>
                <a:ext cx="1382926" cy="829756"/>
                <a:chOff x="297021" y="3744630"/>
                <a:chExt cx="1382926" cy="829756"/>
              </a:xfrm>
            </p:grpSpPr>
            <p:grpSp>
              <p:nvGrpSpPr>
                <p:cNvPr id="48" name="Group 47">
                  <a:extLst>
                    <a:ext uri="{FF2B5EF4-FFF2-40B4-BE49-F238E27FC236}">
                      <a16:creationId xmlns:a16="http://schemas.microsoft.com/office/drawing/2014/main" id="{F71A3D60-E9C4-4BA3-93F8-A13EF7AF58D9}"/>
                    </a:ext>
                  </a:extLst>
                </p:cNvPr>
                <p:cNvGrpSpPr/>
                <p:nvPr/>
              </p:nvGrpSpPr>
              <p:grpSpPr>
                <a:xfrm>
                  <a:off x="297021" y="3744630"/>
                  <a:ext cx="1382926" cy="829756"/>
                  <a:chOff x="5537139" y="3174805"/>
                  <a:chExt cx="1975821" cy="1185493"/>
                </a:xfrm>
              </p:grpSpPr>
              <p:sp>
                <p:nvSpPr>
                  <p:cNvPr id="87" name="Freeform: Shape 86">
                    <a:extLst>
                      <a:ext uri="{FF2B5EF4-FFF2-40B4-BE49-F238E27FC236}">
                        <a16:creationId xmlns:a16="http://schemas.microsoft.com/office/drawing/2014/main" id="{B0540D12-B1F0-4B33-B09C-08898D96EF7F}"/>
                      </a:ext>
                    </a:extLst>
                  </p:cNvPr>
                  <p:cNvSpPr/>
                  <p:nvPr/>
                </p:nvSpPr>
                <p:spPr>
                  <a:xfrm>
                    <a:off x="5537139" y="3174805"/>
                    <a:ext cx="1975821" cy="1185493"/>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sp>
                <p:nvSpPr>
                  <p:cNvPr id="88" name="TextBox 87">
                    <a:extLst>
                      <a:ext uri="{FF2B5EF4-FFF2-40B4-BE49-F238E27FC236}">
                        <a16:creationId xmlns:a16="http://schemas.microsoft.com/office/drawing/2014/main" id="{2EBF5AB1-89AD-4A14-A9EE-F33BBF3EB56B}"/>
                      </a:ext>
                    </a:extLst>
                  </p:cNvPr>
                  <p:cNvSpPr txBox="1"/>
                  <p:nvPr/>
                </p:nvSpPr>
                <p:spPr>
                  <a:xfrm>
                    <a:off x="5617795" y="3302899"/>
                    <a:ext cx="1814508" cy="929305"/>
                  </a:xfrm>
                  <a:prstGeom prst="rect">
                    <a:avLst/>
                  </a:prstGeom>
                  <a:noFill/>
                </p:spPr>
                <p:txBody>
                  <a:bodyPr wrap="square">
                    <a:normAutofit fontScale="85000" lnSpcReduction="20000"/>
                  </a:bodyPr>
                  <a:lstStyle/>
                  <a:p>
                    <a:pPr algn="ctr" rtl="0">
                      <a:spcBef>
                        <a:spcPts val="0"/>
                      </a:spcBef>
                      <a:spcAft>
                        <a:spcPts val="0"/>
                      </a:spcAft>
                    </a:pPr>
                    <a:r>
                      <a:rPr lang="fr-FR" b="1" i="0" u="none" strike="noStrike" dirty="0">
                        <a:solidFill>
                          <a:srgbClr val="000000"/>
                        </a:solidFill>
                        <a:effectLst/>
                        <a:latin typeface="Arial" panose="020B0604020202020204" pitchFamily="34" charset="0"/>
                        <a:cs typeface="Arial" panose="020B0604020202020204" pitchFamily="34" charset="0"/>
                      </a:rPr>
                      <a:t>Centre pour aînés de Verdun</a:t>
                    </a:r>
                    <a:endParaRPr lang="fr-FR" sz="1600" b="0" dirty="0">
                      <a:effectLst/>
                      <a:latin typeface="Arial" panose="020B0604020202020204" pitchFamily="34" charset="0"/>
                      <a:cs typeface="Arial" panose="020B0604020202020204" pitchFamily="34" charset="0"/>
                    </a:endParaRPr>
                  </a:p>
                </p:txBody>
              </p:sp>
            </p:grpSp>
            <p:sp>
              <p:nvSpPr>
                <p:cNvPr id="145" name="Rectangle 144">
                  <a:extLst>
                    <a:ext uri="{FF2B5EF4-FFF2-40B4-BE49-F238E27FC236}">
                      <a16:creationId xmlns:a16="http://schemas.microsoft.com/office/drawing/2014/main" id="{93836739-0FBD-4203-83AE-75603BD682F5}"/>
                    </a:ext>
                  </a:extLst>
                </p:cNvPr>
                <p:cNvSpPr/>
                <p:nvPr/>
              </p:nvSpPr>
              <p:spPr>
                <a:xfrm>
                  <a:off x="297486" y="3745982"/>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grpSp>
      <p:grpSp>
        <p:nvGrpSpPr>
          <p:cNvPr id="155" name="Group 154">
            <a:extLst>
              <a:ext uri="{FF2B5EF4-FFF2-40B4-BE49-F238E27FC236}">
                <a16:creationId xmlns:a16="http://schemas.microsoft.com/office/drawing/2014/main" id="{1090099F-10B4-47D4-BE7C-301773DD65C3}"/>
              </a:ext>
            </a:extLst>
          </p:cNvPr>
          <p:cNvGrpSpPr/>
          <p:nvPr/>
        </p:nvGrpSpPr>
        <p:grpSpPr>
          <a:xfrm>
            <a:off x="6339755" y="3541843"/>
            <a:ext cx="3204386" cy="738664"/>
            <a:chOff x="8837868" y="3626151"/>
            <a:chExt cx="3204386" cy="738664"/>
          </a:xfrm>
        </p:grpSpPr>
        <p:sp>
          <p:nvSpPr>
            <p:cNvPr id="129" name="Rectangle 128">
              <a:extLst>
                <a:ext uri="{FF2B5EF4-FFF2-40B4-BE49-F238E27FC236}">
                  <a16:creationId xmlns:a16="http://schemas.microsoft.com/office/drawing/2014/main" id="{635DE73E-3BBF-4388-A257-CC3D26D94D3B}"/>
                </a:ext>
              </a:extLst>
            </p:cNvPr>
            <p:cNvSpPr/>
            <p:nvPr/>
          </p:nvSpPr>
          <p:spPr>
            <a:xfrm>
              <a:off x="8837868" y="3720121"/>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47" name="TextBox 146">
              <a:extLst>
                <a:ext uri="{FF2B5EF4-FFF2-40B4-BE49-F238E27FC236}">
                  <a16:creationId xmlns:a16="http://schemas.microsoft.com/office/drawing/2014/main" id="{8EA17EBF-4419-47ED-A930-8F7C2DE45218}"/>
                </a:ext>
              </a:extLst>
            </p:cNvPr>
            <p:cNvSpPr txBox="1"/>
            <p:nvPr/>
          </p:nvSpPr>
          <p:spPr>
            <a:xfrm>
              <a:off x="9197868" y="3626151"/>
              <a:ext cx="2844386" cy="738664"/>
            </a:xfrm>
            <a:prstGeom prst="rect">
              <a:avLst/>
            </a:prstGeom>
            <a:noFill/>
            <a:ln>
              <a:noFill/>
            </a:ln>
          </p:spPr>
          <p:txBody>
            <a:bodyPr wrap="square">
              <a:spAutoFit/>
            </a:bodyPr>
            <a:lstStyle/>
            <a:p>
              <a:pPr rtl="0">
                <a:spcBef>
                  <a:spcPts val="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Ce partenaire a aussi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collaboré avec nous dans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le cadre de l’axe partenariat. </a:t>
              </a:r>
              <a:endParaRPr lang="fr-FR" sz="1400" b="0" dirty="0">
                <a:effectLst/>
                <a:latin typeface="Roboto" panose="02000000000000000000" pitchFamily="2" charset="0"/>
                <a:ea typeface="Roboto" panose="02000000000000000000" pitchFamily="2" charset="0"/>
              </a:endParaRPr>
            </a:p>
          </p:txBody>
        </p:sp>
      </p:grpSp>
      <p:sp>
        <p:nvSpPr>
          <p:cNvPr id="154" name="Rectangle 153">
            <a:extLst>
              <a:ext uri="{FF2B5EF4-FFF2-40B4-BE49-F238E27FC236}">
                <a16:creationId xmlns:a16="http://schemas.microsoft.com/office/drawing/2014/main" id="{E4A49205-24FF-422B-B108-B1B51E8F172F}"/>
              </a:ext>
            </a:extLst>
          </p:cNvPr>
          <p:cNvSpPr/>
          <p:nvPr/>
        </p:nvSpPr>
        <p:spPr>
          <a:xfrm>
            <a:off x="9203686" y="3817270"/>
            <a:ext cx="2634131" cy="2512408"/>
          </a:xfrm>
          <a:prstGeom prst="rect">
            <a:avLst/>
          </a:prstGeom>
          <a:blipFill>
            <a:blip r:embed="rId23" cstate="screen">
              <a:extLst>
                <a:ext uri="{28A0092B-C50C-407E-A947-70E740481C1C}">
                  <a14:useLocalDpi xmlns:a14="http://schemas.microsoft.com/office/drawing/2010/main"/>
                </a:ext>
              </a:extLst>
            </a:blip>
            <a:srcRect/>
            <a:stretch>
              <a:fillRect t="-20651" b="-15255"/>
            </a:stretch>
          </a:blipFill>
          <a:ln>
            <a:no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248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BE4EA9-0085-4086-AB45-507A5BC6BD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4815" y="554835"/>
            <a:ext cx="9000000" cy="5721062"/>
          </a:xfrm>
          <a:prstGeom prst="rect">
            <a:avLst/>
          </a:prstGeom>
        </p:spPr>
      </p:pic>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spTree>
    <p:extLst>
      <p:ext uri="{BB962C8B-B14F-4D97-AF65-F5344CB8AC3E}">
        <p14:creationId xmlns:p14="http://schemas.microsoft.com/office/powerpoint/2010/main" val="2483598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pic>
        <p:nvPicPr>
          <p:cNvPr id="3" name="Picture 2">
            <a:extLst>
              <a:ext uri="{FF2B5EF4-FFF2-40B4-BE49-F238E27FC236}">
                <a16:creationId xmlns:a16="http://schemas.microsoft.com/office/drawing/2014/main" id="{1069117D-A00D-4283-9B74-00DA2F1985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3378" y="556837"/>
            <a:ext cx="8943347" cy="5744326"/>
          </a:xfrm>
          <a:prstGeom prst="rect">
            <a:avLst/>
          </a:prstGeom>
        </p:spPr>
      </p:pic>
    </p:spTree>
    <p:extLst>
      <p:ext uri="{BB962C8B-B14F-4D97-AF65-F5344CB8AC3E}">
        <p14:creationId xmlns:p14="http://schemas.microsoft.com/office/powerpoint/2010/main" val="536839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pic>
        <p:nvPicPr>
          <p:cNvPr id="4" name="Picture 3">
            <a:extLst>
              <a:ext uri="{FF2B5EF4-FFF2-40B4-BE49-F238E27FC236}">
                <a16:creationId xmlns:a16="http://schemas.microsoft.com/office/drawing/2014/main" id="{BD9AEF3A-4B1A-4ACA-8D30-63C20D1B3D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6101" y="539526"/>
            <a:ext cx="9000000" cy="5778947"/>
          </a:xfrm>
          <a:prstGeom prst="rect">
            <a:avLst/>
          </a:prstGeom>
        </p:spPr>
      </p:pic>
    </p:spTree>
    <p:extLst>
      <p:ext uri="{BB962C8B-B14F-4D97-AF65-F5344CB8AC3E}">
        <p14:creationId xmlns:p14="http://schemas.microsoft.com/office/powerpoint/2010/main" val="228637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pic>
        <p:nvPicPr>
          <p:cNvPr id="3" name="Picture 2">
            <a:extLst>
              <a:ext uri="{FF2B5EF4-FFF2-40B4-BE49-F238E27FC236}">
                <a16:creationId xmlns:a16="http://schemas.microsoft.com/office/drawing/2014/main" id="{CC65BBCC-F3FB-4AFC-ABD1-FB63A64D13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6101" y="526328"/>
            <a:ext cx="9000000" cy="5805344"/>
          </a:xfrm>
          <a:prstGeom prst="rect">
            <a:avLst/>
          </a:prstGeom>
        </p:spPr>
      </p:pic>
    </p:spTree>
    <p:extLst>
      <p:ext uri="{BB962C8B-B14F-4D97-AF65-F5344CB8AC3E}">
        <p14:creationId xmlns:p14="http://schemas.microsoft.com/office/powerpoint/2010/main" val="293920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1A58C-7B17-4965-BBB1-BDF71B6D4CE6}"/>
              </a:ext>
            </a:extLst>
          </p:cNvPr>
          <p:cNvSpPr txBox="1"/>
          <p:nvPr/>
        </p:nvSpPr>
        <p:spPr>
          <a:xfrm>
            <a:off x="377876" y="291670"/>
            <a:ext cx="4279849" cy="1413305"/>
          </a:xfrm>
          <a:prstGeom prst="rect">
            <a:avLst/>
          </a:prstGeom>
        </p:spPr>
        <p:txBody>
          <a:bodyPr vert="horz" lIns="91440" tIns="45720" rIns="91440" bIns="45720" rtlCol="0" anchor="ctr">
            <a:noAutofit/>
          </a:bodyPr>
          <a:lstStyle/>
          <a:p>
            <a:pPr>
              <a:lnSpc>
                <a:spcPct val="110000"/>
              </a:lnSpc>
            </a:pPr>
            <a:r>
              <a:rPr lang="fr-FR" sz="2400" b="1" kern="1200" dirty="0">
                <a:solidFill>
                  <a:srgbClr val="29294C"/>
                </a:solidFill>
                <a:latin typeface="Roboto" panose="02000000000000000000" pitchFamily="2" charset="0"/>
                <a:ea typeface="Roboto" panose="02000000000000000000" pitchFamily="2" charset="0"/>
                <a:cs typeface="+mj-cs"/>
              </a:rPr>
              <a:t>Toutes ses activités sont réalisées grâce une superbe équipe multidisciplinaire! </a:t>
            </a:r>
            <a:endParaRPr lang="en-US" sz="2400" b="1" kern="1200" dirty="0">
              <a:solidFill>
                <a:srgbClr val="29294C"/>
              </a:solidFill>
              <a:latin typeface="Roboto" panose="02000000000000000000" pitchFamily="2" charset="0"/>
              <a:ea typeface="Roboto" panose="02000000000000000000" pitchFamily="2" charset="0"/>
              <a:cs typeface="+mj-cs"/>
            </a:endParaRPr>
          </a:p>
        </p:txBody>
      </p:sp>
      <p:sp>
        <p:nvSpPr>
          <p:cNvPr id="8" name="TextBox 7">
            <a:extLst>
              <a:ext uri="{FF2B5EF4-FFF2-40B4-BE49-F238E27FC236}">
                <a16:creationId xmlns:a16="http://schemas.microsoft.com/office/drawing/2014/main" id="{635A1998-7F1D-4C1A-BE0F-05990431F857}"/>
              </a:ext>
            </a:extLst>
          </p:cNvPr>
          <p:cNvSpPr txBox="1"/>
          <p:nvPr/>
        </p:nvSpPr>
        <p:spPr>
          <a:xfrm>
            <a:off x="390525" y="1833247"/>
            <a:ext cx="4279848"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0" algn="just" rtl="0"/>
            <a:r>
              <a:rPr lang="fr-FR" sz="1200" i="0" u="none" strike="noStrike" dirty="0">
                <a:solidFill>
                  <a:srgbClr val="29284B"/>
                </a:solidFill>
                <a:latin typeface="Roboto Condensed "/>
              </a:rPr>
              <a:t>Chaque année la MFV accorde une grande importance à la formation à la mise à jour des connaissances de son personnel. Cette année, plus que toute autre a nécessité de nombreuses formations  pour assurer la sécurité de nos membres et notre personnel et  faciliter l’adaptation de nos pratiques à la réalité virtuelle. Toutes ces formations ont été réalisées en vidéo-conférence, plusieurs visionnements ponctuels/spécifiques ont été offertes à l’ensemble du personnel pour favoriser l’intégration des pratiques et l’amélioration de nos services.</a:t>
            </a:r>
          </a:p>
          <a:p>
            <a:pPr marR="0" algn="just" rtl="0"/>
            <a:endParaRPr lang="fr-FR" sz="1200" dirty="0">
              <a:solidFill>
                <a:srgbClr val="29284B"/>
              </a:solidFill>
              <a:latin typeface="Roboto Condensed "/>
            </a:endParaRPr>
          </a:p>
          <a:p>
            <a:pPr marR="0" algn="just" rtl="0"/>
            <a:r>
              <a:rPr lang="fr-FR" sz="1200" i="0" u="none" strike="noStrike" dirty="0">
                <a:solidFill>
                  <a:srgbClr val="29284B"/>
                </a:solidFill>
                <a:latin typeface="Roboto Condensed "/>
              </a:rPr>
              <a:t>En plus des nombreuses années d’expérience de Claire-Andrée en   pédagogie, Oumou (responsable des parents) a entrepris des cours  en psychoéducation, Cristina (responsable de activités) entame son  baccalauréat en travail social et ​Danielle (directrice) à un Diplôme d'études supérieures en gestion des organisations sociales s'ajoute près de 30 ans d'expérience de direction et maintenant une spécialisation en gestion de la qualité de vie au travail. Dans cet esprit, depuis mars 2021, Louis a joint notre belle équipe avec comme mandat d'évaluer et de bonifier l'offre de service aux employés et de voir à l'amélioration de notre environnement de travail.</a:t>
            </a:r>
            <a:endParaRPr lang="en-CA" sz="1200" dirty="0">
              <a:latin typeface="Roboto Condensed "/>
            </a:endParaRPr>
          </a:p>
        </p:txBody>
      </p:sp>
      <p:grpSp>
        <p:nvGrpSpPr>
          <p:cNvPr id="5" name="Group 4">
            <a:extLst>
              <a:ext uri="{FF2B5EF4-FFF2-40B4-BE49-F238E27FC236}">
                <a16:creationId xmlns:a16="http://schemas.microsoft.com/office/drawing/2014/main" id="{902245AF-0DDB-4BA4-A156-BC9BA89953E0}"/>
              </a:ext>
            </a:extLst>
          </p:cNvPr>
          <p:cNvGrpSpPr/>
          <p:nvPr/>
        </p:nvGrpSpPr>
        <p:grpSpPr>
          <a:xfrm>
            <a:off x="4877542" y="385154"/>
            <a:ext cx="6923933" cy="6011899"/>
            <a:chOff x="4877542" y="385154"/>
            <a:chExt cx="6923933" cy="6011899"/>
          </a:xfrm>
        </p:grpSpPr>
        <p:grpSp>
          <p:nvGrpSpPr>
            <p:cNvPr id="4" name="Group 3">
              <a:extLst>
                <a:ext uri="{FF2B5EF4-FFF2-40B4-BE49-F238E27FC236}">
                  <a16:creationId xmlns:a16="http://schemas.microsoft.com/office/drawing/2014/main" id="{7AEEE6E8-FE00-4598-AF90-DFE33FEEAE2E}"/>
                </a:ext>
              </a:extLst>
            </p:cNvPr>
            <p:cNvGrpSpPr/>
            <p:nvPr/>
          </p:nvGrpSpPr>
          <p:grpSpPr>
            <a:xfrm>
              <a:off x="5480447" y="402018"/>
              <a:ext cx="6321028" cy="3980886"/>
              <a:chOff x="5480447" y="402018"/>
              <a:chExt cx="6321028" cy="3980886"/>
            </a:xfrm>
          </p:grpSpPr>
          <p:sp>
            <p:nvSpPr>
              <p:cNvPr id="12" name="TextBox 11">
                <a:extLst>
                  <a:ext uri="{FF2B5EF4-FFF2-40B4-BE49-F238E27FC236}">
                    <a16:creationId xmlns:a16="http://schemas.microsoft.com/office/drawing/2014/main" id="{ECAA1C83-3A87-40C7-9C27-AE9385830B4D}"/>
                  </a:ext>
                </a:extLst>
              </p:cNvPr>
              <p:cNvSpPr txBox="1"/>
              <p:nvPr/>
            </p:nvSpPr>
            <p:spPr>
              <a:xfrm>
                <a:off x="6084837" y="402018"/>
                <a:ext cx="5716638" cy="3970318"/>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fr-FR" sz="1200" dirty="0">
                    <a:latin typeface="Roboto Condensed "/>
                  </a:rPr>
                  <a:t>20 mars Application des mesures d’hygiène </a:t>
                </a:r>
              </a:p>
              <a:p>
                <a:r>
                  <a:rPr lang="fr-FR" sz="1200" dirty="0">
                    <a:latin typeface="Roboto Condensed "/>
                  </a:rPr>
                  <a:t>23 mars Intervention communautaire sanitaire</a:t>
                </a:r>
              </a:p>
              <a:p>
                <a:r>
                  <a:rPr lang="fr-FR" sz="1200" dirty="0">
                    <a:latin typeface="Roboto Condensed "/>
                  </a:rPr>
                  <a:t>17 et 18 février (reporté au 29 mars) Supère conférence</a:t>
                </a:r>
              </a:p>
              <a:p>
                <a:r>
                  <a:rPr lang="fr-FR" sz="1200" dirty="0">
                    <a:latin typeface="Roboto Condensed "/>
                  </a:rPr>
                  <a:t>7 et 22 avril (PM) Gestion des ressources humaines en situation de crise</a:t>
                </a:r>
              </a:p>
              <a:p>
                <a:r>
                  <a:rPr lang="fr-FR" sz="1200" dirty="0">
                    <a:latin typeface="Roboto Condensed "/>
                  </a:rPr>
                  <a:t>15 avril (PM) Responsabilité et obligation financières des organismes</a:t>
                </a:r>
              </a:p>
              <a:p>
                <a:r>
                  <a:rPr lang="fr-FR" sz="1200" dirty="0">
                    <a:latin typeface="Roboto Condensed "/>
                  </a:rPr>
                  <a:t>22 avril (AM) et 21 mai (PM) Échanges dynamiques en virtuel</a:t>
                </a:r>
              </a:p>
              <a:p>
                <a:r>
                  <a:rPr lang="fr-FR" sz="1200" dirty="0">
                    <a:latin typeface="Roboto Condensed "/>
                  </a:rPr>
                  <a:t>23, 28 avril et 13 mai Superviser le télétravail</a:t>
                </a:r>
              </a:p>
              <a:p>
                <a:r>
                  <a:rPr lang="fr-FR" sz="1200" dirty="0">
                    <a:latin typeface="Roboto Condensed "/>
                  </a:rPr>
                  <a:t>28 avril et 13 mai : Échange sur le confinement/volet familles, volets travailleurs </a:t>
                </a:r>
              </a:p>
              <a:p>
                <a:r>
                  <a:rPr lang="fr-FR" sz="1200" dirty="0">
                    <a:latin typeface="Roboto Condensed "/>
                  </a:rPr>
                  <a:t>8 mai Comptabilité Sage</a:t>
                </a:r>
              </a:p>
              <a:p>
                <a:r>
                  <a:rPr lang="fr-FR" sz="1200" dirty="0">
                    <a:latin typeface="Roboto Condensed "/>
                  </a:rPr>
                  <a:t>19 mai: Communauté de pratique virtuelle AHGCQ - la pédagogie en contexte de pandémie </a:t>
                </a:r>
              </a:p>
              <a:p>
                <a:r>
                  <a:rPr lang="fr-FR" sz="1200" dirty="0">
                    <a:latin typeface="Roboto Condensed "/>
                  </a:rPr>
                  <a:t>2 juin (AM) Horizon 0-5 préparation scolaire </a:t>
                </a:r>
              </a:p>
              <a:p>
                <a:r>
                  <a:rPr lang="fr-FR" sz="1200" dirty="0">
                    <a:latin typeface="Roboto Condensed "/>
                  </a:rPr>
                  <a:t>2 juin : Réseau Réussite Montréal - La 1ère Transition scolaire en temps de pandémie</a:t>
                </a:r>
              </a:p>
              <a:p>
                <a:r>
                  <a:rPr lang="fr-FR" sz="1200" dirty="0">
                    <a:latin typeface="Roboto Condensed "/>
                  </a:rPr>
                  <a:t>5 juin (PM) AGA virtuel </a:t>
                </a:r>
              </a:p>
              <a:p>
                <a:r>
                  <a:rPr lang="fr-FR" sz="1200" dirty="0">
                    <a:latin typeface="Roboto Condensed "/>
                  </a:rPr>
                  <a:t>8 juin, 31 août et 9 septembre Mesures de protection et port de l’équipement de protection </a:t>
                </a:r>
              </a:p>
              <a:p>
                <a:r>
                  <a:rPr lang="fr-FR" sz="1200" dirty="0">
                    <a:latin typeface="Roboto Condensed "/>
                  </a:rPr>
                  <a:t>15 juin: Mesures pour contrer la COVID 19</a:t>
                </a:r>
              </a:p>
              <a:p>
                <a:r>
                  <a:rPr lang="fr-FR" sz="1200" dirty="0">
                    <a:latin typeface="Roboto Condensed "/>
                  </a:rPr>
                  <a:t>14 et 21 octobre RCR enfants 2021</a:t>
                </a:r>
              </a:p>
              <a:p>
                <a:r>
                  <a:rPr lang="fr-FR" sz="1200" dirty="0">
                    <a:latin typeface="Roboto Condensed "/>
                  </a:rPr>
                  <a:t>17 novembre et 10 décembre (PM) implication citoyenne</a:t>
                </a:r>
              </a:p>
              <a:p>
                <a:r>
                  <a:rPr lang="fr-FR" sz="1200" dirty="0">
                    <a:latin typeface="Roboto Condensed "/>
                  </a:rPr>
                  <a:t>20 novembre (PM) Brain </a:t>
                </a:r>
                <a:r>
                  <a:rPr lang="fr-FR" sz="1200" dirty="0" err="1">
                    <a:latin typeface="Roboto Condensed "/>
                  </a:rPr>
                  <a:t>development</a:t>
                </a:r>
                <a:endParaRPr lang="fr-FR" sz="1200" dirty="0">
                  <a:latin typeface="Roboto Condensed "/>
                </a:endParaRPr>
              </a:p>
              <a:p>
                <a:r>
                  <a:rPr lang="fr-FR" sz="1200" dirty="0">
                    <a:latin typeface="Roboto Condensed "/>
                  </a:rPr>
                  <a:t>25 novembre (PM) Santé des petits en temps de pandémie</a:t>
                </a:r>
              </a:p>
              <a:p>
                <a:r>
                  <a:rPr lang="fr-FR" sz="1200" dirty="0">
                    <a:latin typeface="Roboto Condensed "/>
                  </a:rPr>
                  <a:t>27 novembre (AM) Observatoire des tout-petits SUPER OUTIL</a:t>
                </a:r>
              </a:p>
              <a:p>
                <a:r>
                  <a:rPr lang="fr-FR" sz="1200" dirty="0">
                    <a:latin typeface="Roboto Condensed "/>
                  </a:rPr>
                  <a:t>9 décembre conciliation travail-famille2021</a:t>
                </a:r>
              </a:p>
            </p:txBody>
          </p:sp>
          <p:sp>
            <p:nvSpPr>
              <p:cNvPr id="13" name="TextBox 12">
                <a:extLst>
                  <a:ext uri="{FF2B5EF4-FFF2-40B4-BE49-F238E27FC236}">
                    <a16:creationId xmlns:a16="http://schemas.microsoft.com/office/drawing/2014/main" id="{0040EB16-8F35-408B-883E-88FC09876D92}"/>
                  </a:ext>
                </a:extLst>
              </p:cNvPr>
              <p:cNvSpPr txBox="1"/>
              <p:nvPr/>
            </p:nvSpPr>
            <p:spPr>
              <a:xfrm>
                <a:off x="5480447" y="412586"/>
                <a:ext cx="615553" cy="3970318"/>
              </a:xfrm>
              <a:prstGeom prst="rect">
                <a:avLst/>
              </a:prstGeom>
              <a:solidFill>
                <a:schemeClr val="accent5">
                  <a:lumMod val="20000"/>
                  <a:lumOff val="80000"/>
                </a:schemeClr>
              </a:solidFill>
            </p:spPr>
            <p:txBody>
              <a:bodyPr vert="vert270" wrap="square" rtlCol="0">
                <a:spAutoFit/>
              </a:bodyPr>
              <a:lstStyle/>
              <a:p>
                <a:pPr algn="ctr"/>
                <a:r>
                  <a:rPr lang="en-CA" sz="2800" b="1" dirty="0">
                    <a:solidFill>
                      <a:srgbClr val="29294C"/>
                    </a:solidFill>
                    <a:latin typeface="Roboto" panose="02000000000000000000" pitchFamily="2" charset="0"/>
                    <a:ea typeface="Roboto" panose="02000000000000000000" pitchFamily="2" charset="0"/>
                  </a:rPr>
                  <a:t>2020</a:t>
                </a:r>
              </a:p>
            </p:txBody>
          </p:sp>
        </p:grpSp>
        <p:grpSp>
          <p:nvGrpSpPr>
            <p:cNvPr id="3" name="Group 2">
              <a:extLst>
                <a:ext uri="{FF2B5EF4-FFF2-40B4-BE49-F238E27FC236}">
                  <a16:creationId xmlns:a16="http://schemas.microsoft.com/office/drawing/2014/main" id="{E9142CE5-EEDE-4EFB-A616-E7504DDD4193}"/>
                </a:ext>
              </a:extLst>
            </p:cNvPr>
            <p:cNvGrpSpPr/>
            <p:nvPr/>
          </p:nvGrpSpPr>
          <p:grpSpPr>
            <a:xfrm>
              <a:off x="5480447" y="4458061"/>
              <a:ext cx="6318049" cy="1938992"/>
              <a:chOff x="5480447" y="4458061"/>
              <a:chExt cx="6318049" cy="1938992"/>
            </a:xfrm>
          </p:grpSpPr>
          <p:sp>
            <p:nvSpPr>
              <p:cNvPr id="21" name="TextBox 20">
                <a:extLst>
                  <a:ext uri="{FF2B5EF4-FFF2-40B4-BE49-F238E27FC236}">
                    <a16:creationId xmlns:a16="http://schemas.microsoft.com/office/drawing/2014/main" id="{4A4A55ED-07D4-4B91-9D73-473AC12351B9}"/>
                  </a:ext>
                </a:extLst>
              </p:cNvPr>
              <p:cNvSpPr txBox="1"/>
              <p:nvPr/>
            </p:nvSpPr>
            <p:spPr>
              <a:xfrm>
                <a:off x="6081859" y="4458061"/>
                <a:ext cx="5716637"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1200" dirty="0">
                    <a:latin typeface="Roboto Condensed "/>
                  </a:rPr>
                  <a:t>14 janvier et 9 février (PM) SST prévention</a:t>
                </a:r>
              </a:p>
              <a:p>
                <a:r>
                  <a:rPr lang="fr-FR" sz="1200" dirty="0">
                    <a:latin typeface="Roboto Condensed "/>
                  </a:rPr>
                  <a:t>20 janvier et 3 février LGBTQ+</a:t>
                </a:r>
              </a:p>
              <a:p>
                <a:r>
                  <a:rPr lang="fr-FR" sz="1200" dirty="0">
                    <a:latin typeface="Roboto Condensed "/>
                  </a:rPr>
                  <a:t>21 janvier, 2 et 12 février Lois parents, logements, enfants </a:t>
                </a:r>
              </a:p>
              <a:p>
                <a:r>
                  <a:rPr lang="fr-FR" sz="1200" dirty="0">
                    <a:latin typeface="Roboto Condensed "/>
                  </a:rPr>
                  <a:t>27 janvier et 10 février: Formation lanterne programme de prévention de la violence sexuelle qui s'adresse aux enfants d'âge préscolaire et aux adultes qui gravitent autour d'eux. </a:t>
                </a:r>
              </a:p>
              <a:p>
                <a:r>
                  <a:rPr lang="fr-FR" sz="1200" dirty="0">
                    <a:latin typeface="Roboto Condensed "/>
                  </a:rPr>
                  <a:t>29 janvier : Formation lancement du nouveau programme éducatif par l’AHGCQ. Le programme offre aux éducatrices et aux gestionnaires une formation de base en ligne permettant de développer des compétences nécessaires au quotidien en HGC.</a:t>
                </a:r>
              </a:p>
              <a:p>
                <a:r>
                  <a:rPr lang="fr-FR" sz="1200" dirty="0">
                    <a:latin typeface="Roboto Condensed "/>
                  </a:rPr>
                  <a:t>23 et 16 février RCR CSST milieu de travail</a:t>
                </a:r>
              </a:p>
              <a:p>
                <a:r>
                  <a:rPr lang="fr-FR" sz="1200" b="0" i="0" dirty="0">
                    <a:solidFill>
                      <a:srgbClr val="29294C"/>
                    </a:solidFill>
                    <a:effectLst/>
                    <a:latin typeface="Roboto Condensed" panose="02000000000000000000" pitchFamily="2" charset="0"/>
                    <a:ea typeface="Roboto Condensed" panose="02000000000000000000" pitchFamily="2" charset="0"/>
                  </a:rPr>
                  <a:t>9 mars 2021: ​Groupe Entreprise en santé</a:t>
                </a:r>
                <a:endParaRPr lang="fr-FR" sz="1200" dirty="0">
                  <a:solidFill>
                    <a:srgbClr val="29294C"/>
                  </a:solidFill>
                  <a:latin typeface="Roboto Condensed" panose="02000000000000000000" pitchFamily="2" charset="0"/>
                  <a:ea typeface="Roboto Condensed" panose="02000000000000000000" pitchFamily="2" charset="0"/>
                </a:endParaRPr>
              </a:p>
            </p:txBody>
          </p:sp>
          <p:sp>
            <p:nvSpPr>
              <p:cNvPr id="22" name="TextBox 21">
                <a:extLst>
                  <a:ext uri="{FF2B5EF4-FFF2-40B4-BE49-F238E27FC236}">
                    <a16:creationId xmlns:a16="http://schemas.microsoft.com/office/drawing/2014/main" id="{2BE01E7B-BBB8-48A7-ADD8-F5995327B19A}"/>
                  </a:ext>
                </a:extLst>
              </p:cNvPr>
              <p:cNvSpPr txBox="1"/>
              <p:nvPr/>
            </p:nvSpPr>
            <p:spPr>
              <a:xfrm>
                <a:off x="5480447" y="4458061"/>
                <a:ext cx="615553" cy="1938992"/>
              </a:xfrm>
              <a:prstGeom prst="rect">
                <a:avLst/>
              </a:prstGeom>
              <a:solidFill>
                <a:schemeClr val="accent6">
                  <a:lumMod val="20000"/>
                  <a:lumOff val="80000"/>
                </a:schemeClr>
              </a:solidFill>
            </p:spPr>
            <p:txBody>
              <a:bodyPr vert="vert270" wrap="square" rtlCol="0">
                <a:spAutoFit/>
              </a:bodyPr>
              <a:lstStyle/>
              <a:p>
                <a:pPr algn="ctr"/>
                <a:r>
                  <a:rPr lang="en-CA" sz="2800" b="1" dirty="0">
                    <a:solidFill>
                      <a:srgbClr val="29294C"/>
                    </a:solidFill>
                    <a:latin typeface="Roboto" panose="02000000000000000000" pitchFamily="2" charset="0"/>
                    <a:ea typeface="Roboto" panose="02000000000000000000" pitchFamily="2" charset="0"/>
                  </a:rPr>
                  <a:t>2021</a:t>
                </a:r>
              </a:p>
            </p:txBody>
          </p:sp>
        </p:grpSp>
        <p:sp>
          <p:nvSpPr>
            <p:cNvPr id="23" name="TextBox 22">
              <a:extLst>
                <a:ext uri="{FF2B5EF4-FFF2-40B4-BE49-F238E27FC236}">
                  <a16:creationId xmlns:a16="http://schemas.microsoft.com/office/drawing/2014/main" id="{8C71C2FB-B833-4B5E-B4F1-E484D60D7E0A}"/>
                </a:ext>
              </a:extLst>
            </p:cNvPr>
            <p:cNvSpPr txBox="1"/>
            <p:nvPr/>
          </p:nvSpPr>
          <p:spPr>
            <a:xfrm>
              <a:off x="4877542" y="385154"/>
              <a:ext cx="615553" cy="6011899"/>
            </a:xfrm>
            <a:prstGeom prst="rect">
              <a:avLst/>
            </a:prstGeom>
            <a:noFill/>
          </p:spPr>
          <p:txBody>
            <a:bodyPr vert="vert270" wrap="square" rtlCol="0">
              <a:spAutoFit/>
            </a:bodyPr>
            <a:lstStyle/>
            <a:p>
              <a:pPr algn="ctr"/>
              <a:r>
                <a:rPr lang="en-CA" sz="2800" b="1" dirty="0">
                  <a:solidFill>
                    <a:srgbClr val="29294C"/>
                  </a:solidFill>
                  <a:latin typeface="Roboto" panose="02000000000000000000" pitchFamily="2" charset="0"/>
                  <a:ea typeface="Roboto" panose="02000000000000000000" pitchFamily="2" charset="0"/>
                </a:rPr>
                <a:t>FORMATIONS</a:t>
              </a:r>
            </a:p>
          </p:txBody>
        </p:sp>
      </p:grpSp>
    </p:spTree>
    <p:extLst>
      <p:ext uri="{BB962C8B-B14F-4D97-AF65-F5344CB8AC3E}">
        <p14:creationId xmlns:p14="http://schemas.microsoft.com/office/powerpoint/2010/main" val="196787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98973A-F83B-483A-BFC3-7962FF12AF05}"/>
              </a:ext>
            </a:extLst>
          </p:cNvPr>
          <p:cNvSpPr txBox="1"/>
          <p:nvPr/>
        </p:nvSpPr>
        <p:spPr>
          <a:xfrm>
            <a:off x="377876" y="177371"/>
            <a:ext cx="8068540" cy="351686"/>
          </a:xfrm>
          <a:prstGeom prst="rect">
            <a:avLst/>
          </a:prstGeom>
        </p:spPr>
        <p:txBody>
          <a:bodyPr vert="horz" lIns="91440" tIns="45720" rIns="91440" bIns="45720" rtlCol="0" anchor="ctr">
            <a:noAutofit/>
          </a:bodyPr>
          <a:lstStyle/>
          <a:p>
            <a:pPr>
              <a:lnSpc>
                <a:spcPct val="110000"/>
              </a:lnSpc>
            </a:pPr>
            <a:r>
              <a:rPr lang="fr-FR" sz="2400" b="1" i="0" dirty="0">
                <a:solidFill>
                  <a:srgbClr val="222222"/>
                </a:solidFill>
                <a:effectLst/>
                <a:latin typeface="Roboto" panose="02000000000000000000" pitchFamily="2" charset="0"/>
                <a:ea typeface="Roboto" panose="02000000000000000000" pitchFamily="2" charset="0"/>
              </a:rPr>
              <a:t>et aux soutien financier de nos nombreux partenaires!</a:t>
            </a:r>
            <a:endParaRPr lang="en-US" sz="2400" b="1" kern="1200" dirty="0">
              <a:solidFill>
                <a:srgbClr val="29294C"/>
              </a:solidFill>
              <a:latin typeface="Roboto" panose="02000000000000000000" pitchFamily="2" charset="0"/>
              <a:ea typeface="Roboto" panose="02000000000000000000" pitchFamily="2" charset="0"/>
              <a:cs typeface="+mj-cs"/>
            </a:endParaRPr>
          </a:p>
        </p:txBody>
      </p:sp>
      <p:grpSp>
        <p:nvGrpSpPr>
          <p:cNvPr id="74" name="Group 73">
            <a:extLst>
              <a:ext uri="{FF2B5EF4-FFF2-40B4-BE49-F238E27FC236}">
                <a16:creationId xmlns:a16="http://schemas.microsoft.com/office/drawing/2014/main" id="{1E678926-E4F7-4D03-8A8E-C3A7304F07B5}"/>
              </a:ext>
            </a:extLst>
          </p:cNvPr>
          <p:cNvGrpSpPr/>
          <p:nvPr/>
        </p:nvGrpSpPr>
        <p:grpSpPr>
          <a:xfrm>
            <a:off x="328572" y="783959"/>
            <a:ext cx="11485553" cy="756898"/>
            <a:chOff x="328572" y="783959"/>
            <a:chExt cx="11485553" cy="756898"/>
          </a:xfrm>
        </p:grpSpPr>
        <p:grpSp>
          <p:nvGrpSpPr>
            <p:cNvPr id="25" name="Group 24">
              <a:extLst>
                <a:ext uri="{FF2B5EF4-FFF2-40B4-BE49-F238E27FC236}">
                  <a16:creationId xmlns:a16="http://schemas.microsoft.com/office/drawing/2014/main" id="{8D6534FE-1718-4F2A-B494-05C7EC6B2082}"/>
                </a:ext>
              </a:extLst>
            </p:cNvPr>
            <p:cNvGrpSpPr/>
            <p:nvPr/>
          </p:nvGrpSpPr>
          <p:grpSpPr>
            <a:xfrm>
              <a:off x="328572" y="783959"/>
              <a:ext cx="11436248" cy="756898"/>
              <a:chOff x="377876" y="1041920"/>
              <a:chExt cx="11436248" cy="756898"/>
            </a:xfrm>
          </p:grpSpPr>
          <p:sp>
            <p:nvSpPr>
              <p:cNvPr id="2" name="TextBox 1">
                <a:extLst>
                  <a:ext uri="{FF2B5EF4-FFF2-40B4-BE49-F238E27FC236}">
                    <a16:creationId xmlns:a16="http://schemas.microsoft.com/office/drawing/2014/main" id="{2214512B-F336-451E-8522-5DC7C992BB73}"/>
                  </a:ext>
                </a:extLst>
              </p:cNvPr>
              <p:cNvSpPr txBox="1"/>
              <p:nvPr/>
            </p:nvSpPr>
            <p:spPr>
              <a:xfrm>
                <a:off x="377876" y="1041920"/>
                <a:ext cx="9561652" cy="756000"/>
              </a:xfrm>
              <a:prstGeom prst="rect">
                <a:avLst/>
              </a:prstGeom>
              <a:noFill/>
            </p:spPr>
            <p:txBody>
              <a:bodyPr wrap="square" rtlCol="0">
                <a:spAutoFit/>
              </a:bodyPr>
              <a:lstStyle/>
              <a:p>
                <a:pPr algn="just"/>
                <a:r>
                  <a:rPr lang="fr-FR" sz="1050" dirty="0">
                    <a:solidFill>
                      <a:srgbClr val="29294C"/>
                    </a:solidFill>
                    <a:latin typeface="Roboto Condensed Light" panose="02000000000000000000" pitchFamily="2" charset="0"/>
                    <a:ea typeface="Roboto Condensed Light" panose="02000000000000000000" pitchFamily="2" charset="0"/>
                  </a:rPr>
                  <a:t>Cette année, le ministère de la famille a annoncé une bonification des montants versés aux OCF qui est le reflet d’une reconnaissance du travail essentiel  fait par les Organismes communautaires familles tels la MFV. Ce soutien additionnel permet de bonifier nos activités et de mieux répondre aux besoins spécifiques des familles et de nous adapter à leurs réalités et à la réalité du moment. Le soutien financier pour les services de halte-garderie sera aussi bonifié mais le montant reste à confirmer. De plus, un important soutien financier ponctuel a permis aux organismes de répondre aux exigences sanitaires et d’assurer la tenue de nos activités au cours de l’été 2020.</a:t>
                </a:r>
                <a:endParaRPr lang="en-CA" sz="1050" dirty="0">
                  <a:solidFill>
                    <a:srgbClr val="29294C"/>
                  </a:solidFill>
                  <a:latin typeface="Roboto Condensed Light" panose="02000000000000000000" pitchFamily="2" charset="0"/>
                  <a:ea typeface="Roboto Condensed Light" panose="02000000000000000000" pitchFamily="2" charset="0"/>
                </a:endParaRPr>
              </a:p>
            </p:txBody>
          </p:sp>
          <p:pic>
            <p:nvPicPr>
              <p:cNvPr id="6" name="Picture 5" descr="A picture containing text&#10;&#10;Description automatically generated">
                <a:extLst>
                  <a:ext uri="{FF2B5EF4-FFF2-40B4-BE49-F238E27FC236}">
                    <a16:creationId xmlns:a16="http://schemas.microsoft.com/office/drawing/2014/main" id="{4800EB27-1E96-4E9F-8651-ABD03A8323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39528" y="1041920"/>
                <a:ext cx="1874596" cy="756898"/>
              </a:xfrm>
              <a:prstGeom prst="rect">
                <a:avLst/>
              </a:prstGeom>
            </p:spPr>
          </p:pic>
        </p:grpSp>
        <p:cxnSp>
          <p:nvCxnSpPr>
            <p:cNvPr id="42" name="Straight Connector 41">
              <a:extLst>
                <a:ext uri="{FF2B5EF4-FFF2-40B4-BE49-F238E27FC236}">
                  <a16:creationId xmlns:a16="http://schemas.microsoft.com/office/drawing/2014/main" id="{79803E8F-CEDA-4CC4-AB66-7A1E28DF11BF}"/>
                </a:ext>
              </a:extLst>
            </p:cNvPr>
            <p:cNvCxnSpPr/>
            <p:nvPr/>
          </p:nvCxnSpPr>
          <p:spPr>
            <a:xfrm>
              <a:off x="377875" y="1539959"/>
              <a:ext cx="1143625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27E9709F-30D5-48E9-951C-5107061F7E3B}"/>
              </a:ext>
            </a:extLst>
          </p:cNvPr>
          <p:cNvGrpSpPr/>
          <p:nvPr/>
        </p:nvGrpSpPr>
        <p:grpSpPr>
          <a:xfrm>
            <a:off x="377875" y="1598996"/>
            <a:ext cx="11436250" cy="697060"/>
            <a:chOff x="377875" y="1598996"/>
            <a:chExt cx="11436250" cy="697060"/>
          </a:xfrm>
        </p:grpSpPr>
        <p:grpSp>
          <p:nvGrpSpPr>
            <p:cNvPr id="26" name="Group 25">
              <a:extLst>
                <a:ext uri="{FF2B5EF4-FFF2-40B4-BE49-F238E27FC236}">
                  <a16:creationId xmlns:a16="http://schemas.microsoft.com/office/drawing/2014/main" id="{72B7F7A5-774E-4217-A4E6-4973C2FB8D03}"/>
                </a:ext>
              </a:extLst>
            </p:cNvPr>
            <p:cNvGrpSpPr/>
            <p:nvPr/>
          </p:nvGrpSpPr>
          <p:grpSpPr>
            <a:xfrm>
              <a:off x="377875" y="1598996"/>
              <a:ext cx="11386945" cy="621144"/>
              <a:chOff x="377875" y="1990618"/>
              <a:chExt cx="11386945" cy="621144"/>
            </a:xfrm>
          </p:grpSpPr>
          <p:sp>
            <p:nvSpPr>
              <p:cNvPr id="8" name="TextBox 7">
                <a:extLst>
                  <a:ext uri="{FF2B5EF4-FFF2-40B4-BE49-F238E27FC236}">
                    <a16:creationId xmlns:a16="http://schemas.microsoft.com/office/drawing/2014/main" id="{21A28B9C-8141-4032-BA33-50801F61A154}"/>
                  </a:ext>
                </a:extLst>
              </p:cNvPr>
              <p:cNvSpPr txBox="1"/>
              <p:nvPr/>
            </p:nvSpPr>
            <p:spPr>
              <a:xfrm>
                <a:off x="377875" y="1990618"/>
                <a:ext cx="9974067" cy="612000"/>
              </a:xfrm>
              <a:prstGeom prst="rect">
                <a:avLst/>
              </a:prstGeom>
              <a:noFill/>
            </p:spPr>
            <p:txBody>
              <a:bodyPr wrap="square" rtlCol="0">
                <a:spAutoFit/>
              </a:bodyPr>
              <a:lstStyle/>
              <a:p>
                <a:pPr marR="0" algn="just" rtl="0"/>
                <a:r>
                  <a:rPr lang="fr-FR" sz="1050" i="0" u="none" strike="noStrike" dirty="0">
                    <a:solidFill>
                      <a:srgbClr val="29294C"/>
                    </a:solidFill>
                    <a:latin typeface="Roboto Condensed Light" panose="02000000000000000000" pitchFamily="2" charset="0"/>
                    <a:ea typeface="Roboto Condensed Light" panose="02000000000000000000" pitchFamily="2" charset="0"/>
                  </a:rPr>
                  <a:t>Le Programme d’action communautaire pour les enfants (PACE), nous permet d’offrir aux familles un lieu pour obtenir l’information, les références et les services pour répondre le mieux possible à leurs besoins. Depuis maintenant plus de 20 ans, l’Agence de Santé du Canada soutient notre programme ‘Grandir en famille’ et assure un soutien financier important ainsi que des rencontres de suivi et des formations pertinentes et enrichissantes.</a:t>
                </a:r>
              </a:p>
            </p:txBody>
          </p:sp>
          <p:pic>
            <p:nvPicPr>
              <p:cNvPr id="10" name="Picture 9" descr="Text&#10;&#10;Description automatically generated">
                <a:extLst>
                  <a:ext uri="{FF2B5EF4-FFF2-40B4-BE49-F238E27FC236}">
                    <a16:creationId xmlns:a16="http://schemas.microsoft.com/office/drawing/2014/main" id="{9EB12CE3-6216-41BB-B710-4528BAFE65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161" b="19369"/>
              <a:stretch/>
            </p:blipFill>
            <p:spPr>
              <a:xfrm>
                <a:off x="10351944" y="1999762"/>
                <a:ext cx="1412876" cy="612000"/>
              </a:xfrm>
              <a:prstGeom prst="rect">
                <a:avLst/>
              </a:prstGeom>
            </p:spPr>
          </p:pic>
        </p:grpSp>
        <p:cxnSp>
          <p:nvCxnSpPr>
            <p:cNvPr id="43" name="Straight Connector 42">
              <a:extLst>
                <a:ext uri="{FF2B5EF4-FFF2-40B4-BE49-F238E27FC236}">
                  <a16:creationId xmlns:a16="http://schemas.microsoft.com/office/drawing/2014/main" id="{11668F2B-D3C0-4E84-9BE9-4A0450CDDAA9}"/>
                </a:ext>
              </a:extLst>
            </p:cNvPr>
            <p:cNvCxnSpPr/>
            <p:nvPr/>
          </p:nvCxnSpPr>
          <p:spPr>
            <a:xfrm>
              <a:off x="377875" y="2296056"/>
              <a:ext cx="1143625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EEDECE08-CA3B-49AC-A135-C8A5FB1B9B45}"/>
              </a:ext>
            </a:extLst>
          </p:cNvPr>
          <p:cNvGrpSpPr/>
          <p:nvPr/>
        </p:nvGrpSpPr>
        <p:grpSpPr>
          <a:xfrm>
            <a:off x="377875" y="2338009"/>
            <a:ext cx="6525845" cy="816567"/>
            <a:chOff x="377875" y="2338009"/>
            <a:chExt cx="6525845" cy="816567"/>
          </a:xfrm>
        </p:grpSpPr>
        <p:grpSp>
          <p:nvGrpSpPr>
            <p:cNvPr id="27" name="Group 26">
              <a:extLst>
                <a:ext uri="{FF2B5EF4-FFF2-40B4-BE49-F238E27FC236}">
                  <a16:creationId xmlns:a16="http://schemas.microsoft.com/office/drawing/2014/main" id="{FA7456DE-0C82-45E5-B013-D32FC278A667}"/>
                </a:ext>
              </a:extLst>
            </p:cNvPr>
            <p:cNvGrpSpPr/>
            <p:nvPr/>
          </p:nvGrpSpPr>
          <p:grpSpPr>
            <a:xfrm>
              <a:off x="377875" y="2338009"/>
              <a:ext cx="6525845" cy="756000"/>
              <a:chOff x="377875" y="2791212"/>
              <a:chExt cx="6525845" cy="756000"/>
            </a:xfrm>
          </p:grpSpPr>
          <p:sp>
            <p:nvSpPr>
              <p:cNvPr id="11" name="TextBox 10">
                <a:extLst>
                  <a:ext uri="{FF2B5EF4-FFF2-40B4-BE49-F238E27FC236}">
                    <a16:creationId xmlns:a16="http://schemas.microsoft.com/office/drawing/2014/main" id="{C4F8A299-7B1B-4AB2-8C91-4ECDCEA1B49E}"/>
                  </a:ext>
                </a:extLst>
              </p:cNvPr>
              <p:cNvSpPr txBox="1"/>
              <p:nvPr/>
            </p:nvSpPr>
            <p:spPr>
              <a:xfrm>
                <a:off x="2421670" y="2791212"/>
                <a:ext cx="4482050" cy="756000"/>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Avec la participation financière de SIPPE et de L’œuvre Léger (maintenant Mission inclusion) notre programme de visites à domicile ‘Ensemble, on joue et on apprend’ transformé au cours de l’année en soutien téléphonique régulier et remise de trousse individuelle adaptée aux besoins exprimés par les familles.</a:t>
                </a:r>
              </a:p>
            </p:txBody>
          </p:sp>
          <p:pic>
            <p:nvPicPr>
              <p:cNvPr id="13" name="Picture 12" descr="A picture containing text&#10;&#10;Description automatically generated">
                <a:extLst>
                  <a:ext uri="{FF2B5EF4-FFF2-40B4-BE49-F238E27FC236}">
                    <a16:creationId xmlns:a16="http://schemas.microsoft.com/office/drawing/2014/main" id="{63E26203-FC3B-4E59-93FD-58CF66C7A6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875" y="2791212"/>
                <a:ext cx="1968751" cy="756000"/>
              </a:xfrm>
              <a:prstGeom prst="rect">
                <a:avLst/>
              </a:prstGeom>
            </p:spPr>
          </p:pic>
        </p:grpSp>
        <p:cxnSp>
          <p:nvCxnSpPr>
            <p:cNvPr id="44" name="Straight Connector 43">
              <a:extLst>
                <a:ext uri="{FF2B5EF4-FFF2-40B4-BE49-F238E27FC236}">
                  <a16:creationId xmlns:a16="http://schemas.microsoft.com/office/drawing/2014/main" id="{0513A986-EC7B-4872-B651-E3635E4B1712}"/>
                </a:ext>
              </a:extLst>
            </p:cNvPr>
            <p:cNvCxnSpPr>
              <a:cxnSpLocks/>
            </p:cNvCxnSpPr>
            <p:nvPr/>
          </p:nvCxnSpPr>
          <p:spPr>
            <a:xfrm>
              <a:off x="377875" y="3154576"/>
              <a:ext cx="646183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B7626AA8-8924-41C5-A1EE-193442EC6CF8}"/>
              </a:ext>
            </a:extLst>
          </p:cNvPr>
          <p:cNvGrpSpPr/>
          <p:nvPr/>
        </p:nvGrpSpPr>
        <p:grpSpPr>
          <a:xfrm>
            <a:off x="7096234" y="2355401"/>
            <a:ext cx="4730511" cy="953108"/>
            <a:chOff x="7096234" y="2355401"/>
            <a:chExt cx="4730511" cy="953108"/>
          </a:xfrm>
        </p:grpSpPr>
        <p:grpSp>
          <p:nvGrpSpPr>
            <p:cNvPr id="28" name="Group 27">
              <a:extLst>
                <a:ext uri="{FF2B5EF4-FFF2-40B4-BE49-F238E27FC236}">
                  <a16:creationId xmlns:a16="http://schemas.microsoft.com/office/drawing/2014/main" id="{BCD14523-421D-49BF-A1B5-07DE29E01F03}"/>
                </a:ext>
              </a:extLst>
            </p:cNvPr>
            <p:cNvGrpSpPr/>
            <p:nvPr/>
          </p:nvGrpSpPr>
          <p:grpSpPr>
            <a:xfrm>
              <a:off x="7096234" y="2355401"/>
              <a:ext cx="4717891" cy="900246"/>
              <a:chOff x="7096234" y="2779090"/>
              <a:chExt cx="4717891" cy="900246"/>
            </a:xfrm>
          </p:grpSpPr>
          <p:sp>
            <p:nvSpPr>
              <p:cNvPr id="14" name="TextBox 13">
                <a:extLst>
                  <a:ext uri="{FF2B5EF4-FFF2-40B4-BE49-F238E27FC236}">
                    <a16:creationId xmlns:a16="http://schemas.microsoft.com/office/drawing/2014/main" id="{B2352C89-06FF-4D3A-A9CA-E24D3027D2D8}"/>
                  </a:ext>
                </a:extLst>
              </p:cNvPr>
              <p:cNvSpPr txBox="1"/>
              <p:nvPr/>
            </p:nvSpPr>
            <p:spPr>
              <a:xfrm>
                <a:off x="8139795" y="2779090"/>
                <a:ext cx="3674330" cy="900246"/>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Les Services Intégrés en Périnatalité et Petite-Enfance (SIPPE) s’adressent aux femmes enceintes et aux familles ayant de jeunes enfants et vivant en contexte de vulnérabilité. Ils visent principalement l’accompagnement des familles et le soutien à la création d’environnements favorables à la santé  et au bien-être.</a:t>
                </a:r>
              </a:p>
            </p:txBody>
          </p:sp>
          <p:pic>
            <p:nvPicPr>
              <p:cNvPr id="16" name="Picture 15" descr="Logo, company name&#10;&#10;Description automatically generated">
                <a:extLst>
                  <a:ext uri="{FF2B5EF4-FFF2-40B4-BE49-F238E27FC236}">
                    <a16:creationId xmlns:a16="http://schemas.microsoft.com/office/drawing/2014/main" id="{4F77FE58-1B16-4BD3-8393-52BB03BD3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6234" y="2880162"/>
                <a:ext cx="1016127" cy="698103"/>
              </a:xfrm>
              <a:prstGeom prst="rect">
                <a:avLst/>
              </a:prstGeom>
            </p:spPr>
          </p:pic>
        </p:grpSp>
        <p:cxnSp>
          <p:nvCxnSpPr>
            <p:cNvPr id="47" name="Straight Connector 46">
              <a:extLst>
                <a:ext uri="{FF2B5EF4-FFF2-40B4-BE49-F238E27FC236}">
                  <a16:creationId xmlns:a16="http://schemas.microsoft.com/office/drawing/2014/main" id="{35473289-B049-474A-9FF2-3A11EB78FEDA}"/>
                </a:ext>
              </a:extLst>
            </p:cNvPr>
            <p:cNvCxnSpPr>
              <a:cxnSpLocks/>
            </p:cNvCxnSpPr>
            <p:nvPr/>
          </p:nvCxnSpPr>
          <p:spPr>
            <a:xfrm>
              <a:off x="7096234" y="3308509"/>
              <a:ext cx="473051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C95A928-FAC6-4369-92D6-CF0CB9B4F9CD}"/>
              </a:ext>
            </a:extLst>
          </p:cNvPr>
          <p:cNvGrpSpPr/>
          <p:nvPr/>
        </p:nvGrpSpPr>
        <p:grpSpPr>
          <a:xfrm>
            <a:off x="377875" y="3317757"/>
            <a:ext cx="7476821" cy="1373011"/>
            <a:chOff x="377875" y="3317757"/>
            <a:chExt cx="7476821" cy="1373011"/>
          </a:xfrm>
        </p:grpSpPr>
        <p:grpSp>
          <p:nvGrpSpPr>
            <p:cNvPr id="31" name="Group 30">
              <a:extLst>
                <a:ext uri="{FF2B5EF4-FFF2-40B4-BE49-F238E27FC236}">
                  <a16:creationId xmlns:a16="http://schemas.microsoft.com/office/drawing/2014/main" id="{72CAA9ED-CCEF-4999-9283-A800DCD85B53}"/>
                </a:ext>
              </a:extLst>
            </p:cNvPr>
            <p:cNvGrpSpPr/>
            <p:nvPr/>
          </p:nvGrpSpPr>
          <p:grpSpPr>
            <a:xfrm>
              <a:off x="377875" y="3317757"/>
              <a:ext cx="7476821" cy="1223412"/>
              <a:chOff x="377875" y="3546357"/>
              <a:chExt cx="7476821" cy="1223412"/>
            </a:xfrm>
          </p:grpSpPr>
          <p:sp>
            <p:nvSpPr>
              <p:cNvPr id="17" name="TextBox 16">
                <a:extLst>
                  <a:ext uri="{FF2B5EF4-FFF2-40B4-BE49-F238E27FC236}">
                    <a16:creationId xmlns:a16="http://schemas.microsoft.com/office/drawing/2014/main" id="{FA3A3EB6-672C-4647-A349-A0FFB2053F94}"/>
                  </a:ext>
                </a:extLst>
              </p:cNvPr>
              <p:cNvSpPr txBox="1"/>
              <p:nvPr/>
            </p:nvSpPr>
            <p:spPr>
              <a:xfrm>
                <a:off x="2084832" y="3546357"/>
                <a:ext cx="5769864" cy="1223412"/>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L’Arrondissement soutient financièrement notre service d’hébergement temporaire des pères et reconnaît aussi l’importance de cette initiative unique sur notre territoire. Le programme d’aide aux familles offre un soutien financier selon le nombre d’heures de services directs aux jeunes de moins de 18 ans. En plus d’offrir un soutien financier, l’Arrondissement de Verdun offre normalement la location de la salle de combat pour nos activités Karibou et Bouger en familles. Via une collaboration avec Sports Montréal et la politique de l’enfant, le programme Karibou a bénéficié d’un apport matériel important pour nous permettre d’offrir plus d’occasions de bouger en famille!</a:t>
                </a:r>
              </a:p>
            </p:txBody>
          </p:sp>
          <p:pic>
            <p:nvPicPr>
              <p:cNvPr id="19" name="Picture 18" descr="Logo, company name&#10;&#10;Description automatically generated">
                <a:extLst>
                  <a:ext uri="{FF2B5EF4-FFF2-40B4-BE49-F238E27FC236}">
                    <a16:creationId xmlns:a16="http://schemas.microsoft.com/office/drawing/2014/main" id="{960E34D0-5E51-47B0-83C9-BE01A166F3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875" y="3546357"/>
                <a:ext cx="1533221" cy="578552"/>
              </a:xfrm>
              <a:prstGeom prst="rect">
                <a:avLst/>
              </a:prstGeom>
            </p:spPr>
          </p:pic>
          <p:pic>
            <p:nvPicPr>
              <p:cNvPr id="21" name="Picture 20" descr="A picture containing text, tableware, sign, dishware&#10;&#10;Description automatically generated">
                <a:extLst>
                  <a:ext uri="{FF2B5EF4-FFF2-40B4-BE49-F238E27FC236}">
                    <a16:creationId xmlns:a16="http://schemas.microsoft.com/office/drawing/2014/main" id="{5B0B4241-CBDA-415E-8471-F60C2FECBD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875" y="4391975"/>
                <a:ext cx="1533221" cy="377794"/>
              </a:xfrm>
              <a:prstGeom prst="rect">
                <a:avLst/>
              </a:prstGeom>
            </p:spPr>
          </p:pic>
        </p:grpSp>
        <p:cxnSp>
          <p:nvCxnSpPr>
            <p:cNvPr id="50" name="Straight Connector 49">
              <a:extLst>
                <a:ext uri="{FF2B5EF4-FFF2-40B4-BE49-F238E27FC236}">
                  <a16:creationId xmlns:a16="http://schemas.microsoft.com/office/drawing/2014/main" id="{DFB6D7CF-FF60-4F91-8AD8-E9AC23DCF7C0}"/>
                </a:ext>
              </a:extLst>
            </p:cNvPr>
            <p:cNvCxnSpPr>
              <a:cxnSpLocks/>
            </p:cNvCxnSpPr>
            <p:nvPr/>
          </p:nvCxnSpPr>
          <p:spPr>
            <a:xfrm>
              <a:off x="377875" y="4690768"/>
              <a:ext cx="74128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9723C63-6947-4BA4-BF8E-FC607B62D746}"/>
              </a:ext>
            </a:extLst>
          </p:cNvPr>
          <p:cNvGrpSpPr/>
          <p:nvPr/>
        </p:nvGrpSpPr>
        <p:grpSpPr>
          <a:xfrm>
            <a:off x="339624" y="4823640"/>
            <a:ext cx="7451064" cy="1459422"/>
            <a:chOff x="339624" y="4823640"/>
            <a:chExt cx="7451064" cy="1459422"/>
          </a:xfrm>
        </p:grpSpPr>
        <p:grpSp>
          <p:nvGrpSpPr>
            <p:cNvPr id="66" name="Group 65">
              <a:extLst>
                <a:ext uri="{FF2B5EF4-FFF2-40B4-BE49-F238E27FC236}">
                  <a16:creationId xmlns:a16="http://schemas.microsoft.com/office/drawing/2014/main" id="{C966A659-007E-41EA-86F2-728E1A85BEB4}"/>
                </a:ext>
              </a:extLst>
            </p:cNvPr>
            <p:cNvGrpSpPr/>
            <p:nvPr/>
          </p:nvGrpSpPr>
          <p:grpSpPr>
            <a:xfrm>
              <a:off x="339624" y="4823640"/>
              <a:ext cx="7451064" cy="1250399"/>
              <a:chOff x="339624" y="4823640"/>
              <a:chExt cx="7451064" cy="1250399"/>
            </a:xfrm>
          </p:grpSpPr>
          <p:grpSp>
            <p:nvGrpSpPr>
              <p:cNvPr id="65" name="Group 64">
                <a:extLst>
                  <a:ext uri="{FF2B5EF4-FFF2-40B4-BE49-F238E27FC236}">
                    <a16:creationId xmlns:a16="http://schemas.microsoft.com/office/drawing/2014/main" id="{B8E3725F-3289-46E0-B55A-C496C6043ACB}"/>
                  </a:ext>
                </a:extLst>
              </p:cNvPr>
              <p:cNvGrpSpPr/>
              <p:nvPr/>
            </p:nvGrpSpPr>
            <p:grpSpPr>
              <a:xfrm>
                <a:off x="339624" y="4823640"/>
                <a:ext cx="2697578" cy="1250399"/>
                <a:chOff x="339624" y="4823640"/>
                <a:chExt cx="2697578" cy="1250399"/>
              </a:xfrm>
            </p:grpSpPr>
            <p:pic>
              <p:nvPicPr>
                <p:cNvPr id="33" name="Picture 32" descr="A picture containing text&#10;&#10;Description automatically generated">
                  <a:extLst>
                    <a:ext uri="{FF2B5EF4-FFF2-40B4-BE49-F238E27FC236}">
                      <a16:creationId xmlns:a16="http://schemas.microsoft.com/office/drawing/2014/main" id="{352D4E51-712F-416E-A6C2-FAA774A041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9624" y="4823640"/>
                  <a:ext cx="1872000" cy="458640"/>
                </a:xfrm>
                <a:prstGeom prst="rect">
                  <a:avLst/>
                </a:prstGeom>
              </p:spPr>
            </p:pic>
            <p:pic>
              <p:nvPicPr>
                <p:cNvPr id="35" name="Picture 34" descr="Text&#10;&#10;Description automatically generated with medium confidence">
                  <a:extLst>
                    <a:ext uri="{FF2B5EF4-FFF2-40B4-BE49-F238E27FC236}">
                      <a16:creationId xmlns:a16="http://schemas.microsoft.com/office/drawing/2014/main" id="{503DD585-62D3-4F45-ABD1-8B9501F2EA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2613"/>
                <a:stretch/>
              </p:blipFill>
              <p:spPr>
                <a:xfrm>
                  <a:off x="339624" y="5588412"/>
                  <a:ext cx="1521424" cy="458640"/>
                </a:xfrm>
                <a:prstGeom prst="rect">
                  <a:avLst/>
                </a:prstGeom>
              </p:spPr>
            </p:pic>
            <p:pic>
              <p:nvPicPr>
                <p:cNvPr id="37" name="Picture 36" descr="A picture containing text, businesscard&#10;&#10;Description automatically generated">
                  <a:extLst>
                    <a:ext uri="{FF2B5EF4-FFF2-40B4-BE49-F238E27FC236}">
                      <a16:creationId xmlns:a16="http://schemas.microsoft.com/office/drawing/2014/main" id="{DB13583C-1B6A-4F89-A34A-878EDCEFF30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36336" y="5318041"/>
                  <a:ext cx="1000866" cy="755998"/>
                </a:xfrm>
                <a:prstGeom prst="rect">
                  <a:avLst/>
                </a:prstGeom>
              </p:spPr>
            </p:pic>
          </p:grpSp>
          <p:sp>
            <p:nvSpPr>
              <p:cNvPr id="38" name="TextBox 37">
                <a:extLst>
                  <a:ext uri="{FF2B5EF4-FFF2-40B4-BE49-F238E27FC236}">
                    <a16:creationId xmlns:a16="http://schemas.microsoft.com/office/drawing/2014/main" id="{621CCB68-FFD0-4F69-AABE-AED4D73CAEFE}"/>
                  </a:ext>
                </a:extLst>
              </p:cNvPr>
              <p:cNvSpPr txBox="1"/>
              <p:nvPr/>
            </p:nvSpPr>
            <p:spPr>
              <a:xfrm>
                <a:off x="3109820" y="4923125"/>
                <a:ext cx="4680868" cy="1061829"/>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Grâce à une importante contribution de Centraide, la Caisse populaire Verdun-Île des </a:t>
                </a:r>
                <a:r>
                  <a:rPr lang="fr-FR" sz="1050" i="0" u="none" strike="noStrike" dirty="0" err="1">
                    <a:solidFill>
                      <a:srgbClr val="29284B"/>
                    </a:solidFill>
                    <a:latin typeface="Roboto Condensed Light" panose="02000000000000000000" pitchFamily="2" charset="0"/>
                    <a:ea typeface="Roboto Condensed Light" panose="02000000000000000000" pitchFamily="2" charset="0"/>
                  </a:rPr>
                  <a:t>Soeurs</a:t>
                </a:r>
                <a:r>
                  <a:rPr lang="fr-FR" sz="1050" i="0" u="none" strike="noStrike" dirty="0">
                    <a:solidFill>
                      <a:srgbClr val="29284B"/>
                    </a:solidFill>
                    <a:latin typeface="Roboto Condensed Light" panose="02000000000000000000" pitchFamily="2" charset="0"/>
                    <a:ea typeface="Roboto Condensed Light" panose="02000000000000000000" pitchFamily="2" charset="0"/>
                  </a:rPr>
                  <a:t>, la SDC Wellington et Life </a:t>
                </a:r>
                <a:r>
                  <a:rPr lang="fr-FR" sz="1050" i="0" u="none" strike="noStrike" dirty="0" err="1">
                    <a:solidFill>
                      <a:srgbClr val="29284B"/>
                    </a:solidFill>
                    <a:latin typeface="Roboto Condensed Light" panose="02000000000000000000" pitchFamily="2" charset="0"/>
                    <a:ea typeface="Roboto Condensed Light" panose="02000000000000000000" pitchFamily="2" charset="0"/>
                  </a:rPr>
                  <a:t>Foundation</a:t>
                </a:r>
                <a:r>
                  <a:rPr lang="fr-FR" sz="1050" i="0" u="none" strike="noStrike" dirty="0">
                    <a:solidFill>
                      <a:srgbClr val="29284B"/>
                    </a:solidFill>
                    <a:latin typeface="Roboto Condensed Light" panose="02000000000000000000" pitchFamily="2" charset="0"/>
                    <a:ea typeface="Roboto Condensed Light" panose="02000000000000000000" pitchFamily="2" charset="0"/>
                  </a:rPr>
                  <a:t> la MFV a reçu plus de 20 000$ pour la distribution de trousse aux familles donc de leur offrir un soutien matériel et psychosocial. Ces dons nous ont permis d’offrir un soutien rapide, pratique et adapté aux familles qui en avaient le plus besoin, au moment où elles en avaient le plus besoin.</a:t>
                </a:r>
              </a:p>
            </p:txBody>
          </p:sp>
        </p:grpSp>
        <p:cxnSp>
          <p:nvCxnSpPr>
            <p:cNvPr id="52" name="Straight Connector 51">
              <a:extLst>
                <a:ext uri="{FF2B5EF4-FFF2-40B4-BE49-F238E27FC236}">
                  <a16:creationId xmlns:a16="http://schemas.microsoft.com/office/drawing/2014/main" id="{14B38B67-397A-49B2-A8E4-E4A2E22C58AB}"/>
                </a:ext>
              </a:extLst>
            </p:cNvPr>
            <p:cNvCxnSpPr>
              <a:cxnSpLocks/>
            </p:cNvCxnSpPr>
            <p:nvPr/>
          </p:nvCxnSpPr>
          <p:spPr>
            <a:xfrm>
              <a:off x="377875" y="6283062"/>
              <a:ext cx="72939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6EB98A71-183A-4908-B33E-1D1E25E7A62A}"/>
              </a:ext>
            </a:extLst>
          </p:cNvPr>
          <p:cNvGrpSpPr/>
          <p:nvPr/>
        </p:nvGrpSpPr>
        <p:grpSpPr>
          <a:xfrm>
            <a:off x="8235727" y="3429000"/>
            <a:ext cx="3591018" cy="1379235"/>
            <a:chOff x="8235727" y="3429000"/>
            <a:chExt cx="3591018" cy="1379235"/>
          </a:xfrm>
        </p:grpSpPr>
        <p:grpSp>
          <p:nvGrpSpPr>
            <p:cNvPr id="57" name="Group 56">
              <a:extLst>
                <a:ext uri="{FF2B5EF4-FFF2-40B4-BE49-F238E27FC236}">
                  <a16:creationId xmlns:a16="http://schemas.microsoft.com/office/drawing/2014/main" id="{DEB4D0D6-B1D6-4562-8BA3-D274E29473E6}"/>
                </a:ext>
              </a:extLst>
            </p:cNvPr>
            <p:cNvGrpSpPr/>
            <p:nvPr/>
          </p:nvGrpSpPr>
          <p:grpSpPr>
            <a:xfrm>
              <a:off x="8235727" y="3429000"/>
              <a:ext cx="3529093" cy="1344904"/>
              <a:chOff x="8235727" y="3429000"/>
              <a:chExt cx="3529093" cy="1344904"/>
            </a:xfrm>
          </p:grpSpPr>
          <p:sp>
            <p:nvSpPr>
              <p:cNvPr id="22" name="TextBox 21">
                <a:extLst>
                  <a:ext uri="{FF2B5EF4-FFF2-40B4-BE49-F238E27FC236}">
                    <a16:creationId xmlns:a16="http://schemas.microsoft.com/office/drawing/2014/main" id="{C0CC6407-B39B-46FD-AE2F-5BC6AF5E67DA}"/>
                  </a:ext>
                </a:extLst>
              </p:cNvPr>
              <p:cNvSpPr txBox="1"/>
              <p:nvPr/>
            </p:nvSpPr>
            <p:spPr>
              <a:xfrm>
                <a:off x="8235727" y="3873658"/>
                <a:ext cx="3529093" cy="900246"/>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Les Services Intégrés en Périnatalité et Petite-Enfance (SIPPE) s’adressent aux femmes enceintes et aux familles ayant de jeunes enfants et vivant en contexte de vulnérabilité. Ils visent principalement l’accompagnement des familles et le soutien à la création d’environnements favorables à la santé  et au bien-être.</a:t>
                </a:r>
              </a:p>
            </p:txBody>
          </p:sp>
          <p:pic>
            <p:nvPicPr>
              <p:cNvPr id="24" name="Picture 23" descr="A picture containing text&#10;&#10;Description automatically generated">
                <a:extLst>
                  <a:ext uri="{FF2B5EF4-FFF2-40B4-BE49-F238E27FC236}">
                    <a16:creationId xmlns:a16="http://schemas.microsoft.com/office/drawing/2014/main" id="{BB782DFD-CB61-4C28-B70C-7D62521814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35727" y="3429000"/>
                <a:ext cx="3529092" cy="389486"/>
              </a:xfrm>
              <a:prstGeom prst="rect">
                <a:avLst/>
              </a:prstGeom>
            </p:spPr>
          </p:pic>
        </p:grpSp>
        <p:cxnSp>
          <p:nvCxnSpPr>
            <p:cNvPr id="54" name="Straight Connector 53">
              <a:extLst>
                <a:ext uri="{FF2B5EF4-FFF2-40B4-BE49-F238E27FC236}">
                  <a16:creationId xmlns:a16="http://schemas.microsoft.com/office/drawing/2014/main" id="{4F3F9520-CE07-44F4-9159-C0AD7F67AC13}"/>
                </a:ext>
              </a:extLst>
            </p:cNvPr>
            <p:cNvCxnSpPr>
              <a:cxnSpLocks/>
            </p:cNvCxnSpPr>
            <p:nvPr/>
          </p:nvCxnSpPr>
          <p:spPr>
            <a:xfrm>
              <a:off x="8235727" y="4808235"/>
              <a:ext cx="359101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0077AC3-756F-4760-82FB-329684E23FF0}"/>
              </a:ext>
            </a:extLst>
          </p:cNvPr>
          <p:cNvGrpSpPr/>
          <p:nvPr/>
        </p:nvGrpSpPr>
        <p:grpSpPr>
          <a:xfrm>
            <a:off x="8028143" y="5150442"/>
            <a:ext cx="3798602" cy="1039011"/>
            <a:chOff x="8028143" y="5150442"/>
            <a:chExt cx="3798602" cy="1039011"/>
          </a:xfrm>
        </p:grpSpPr>
        <p:sp>
          <p:nvSpPr>
            <p:cNvPr id="56" name="TextBox 55">
              <a:extLst>
                <a:ext uri="{FF2B5EF4-FFF2-40B4-BE49-F238E27FC236}">
                  <a16:creationId xmlns:a16="http://schemas.microsoft.com/office/drawing/2014/main" id="{29B031EC-6675-4EBA-8E23-C380CB4C7B54}"/>
                </a:ext>
              </a:extLst>
            </p:cNvPr>
            <p:cNvSpPr txBox="1"/>
            <p:nvPr/>
          </p:nvSpPr>
          <p:spPr>
            <a:xfrm>
              <a:off x="9409176" y="5150442"/>
              <a:ext cx="2355643" cy="900246"/>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La MFV reçoit aussi, à chaque année des dons de donateurs parfois anonymes souvent discrets mais dont les gestes expriment une grande générosité et une reconnaissance envers notre mission.</a:t>
              </a:r>
            </a:p>
          </p:txBody>
        </p:sp>
        <p:pic>
          <p:nvPicPr>
            <p:cNvPr id="59" name="Picture 58">
              <a:extLst>
                <a:ext uri="{FF2B5EF4-FFF2-40B4-BE49-F238E27FC236}">
                  <a16:creationId xmlns:a16="http://schemas.microsoft.com/office/drawing/2014/main" id="{1CAEDB5B-AC96-4E13-8ED1-8D247FC8FB3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20003" r="-20003"/>
            <a:stretch/>
          </p:blipFill>
          <p:spPr>
            <a:xfrm>
              <a:off x="8028143" y="5150442"/>
              <a:ext cx="1381033" cy="955581"/>
            </a:xfrm>
            <a:prstGeom prst="rect">
              <a:avLst/>
            </a:prstGeom>
          </p:spPr>
        </p:pic>
        <p:cxnSp>
          <p:nvCxnSpPr>
            <p:cNvPr id="62" name="Straight Connector 61">
              <a:extLst>
                <a:ext uri="{FF2B5EF4-FFF2-40B4-BE49-F238E27FC236}">
                  <a16:creationId xmlns:a16="http://schemas.microsoft.com/office/drawing/2014/main" id="{B48D879D-FBA0-401C-A3ED-BB0CB86031E4}"/>
                </a:ext>
              </a:extLst>
            </p:cNvPr>
            <p:cNvCxnSpPr>
              <a:cxnSpLocks/>
            </p:cNvCxnSpPr>
            <p:nvPr/>
          </p:nvCxnSpPr>
          <p:spPr>
            <a:xfrm>
              <a:off x="8321040" y="6189453"/>
              <a:ext cx="350570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1101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9A478B-A3BB-486F-9CA4-29C33E5D47BE}"/>
              </a:ext>
            </a:extLst>
          </p:cNvPr>
          <p:cNvSpPr txBox="1"/>
          <p:nvPr/>
        </p:nvSpPr>
        <p:spPr>
          <a:xfrm>
            <a:off x="8142991" y="797510"/>
            <a:ext cx="3725355" cy="5632311"/>
          </a:xfrm>
          <a:prstGeom prst="rect">
            <a:avLst/>
          </a:prstGeom>
          <a:noFill/>
        </p:spPr>
        <p:txBody>
          <a:bodyPr wrap="square">
            <a:spAutoFit/>
          </a:bodyPr>
          <a:lstStyle/>
          <a:p>
            <a:pPr rtl="0">
              <a:spcBef>
                <a:spcPts val="0"/>
              </a:spcBef>
              <a:spcAft>
                <a:spcPts val="0"/>
              </a:spcAft>
            </a:pPr>
            <a:r>
              <a:rPr lang="fr-FR" sz="2400" b="1" i="0" u="none" strike="noStrike" dirty="0">
                <a:solidFill>
                  <a:srgbClr val="FFFFFF"/>
                </a:solidFill>
                <a:effectLst/>
                <a:latin typeface="Roboto" panose="02000000000000000000" pitchFamily="2" charset="0"/>
                <a:ea typeface="Roboto" panose="02000000000000000000" pitchFamily="2" charset="0"/>
              </a:rPr>
              <a:t>Prévisions budgétaires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2021-2022</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r>
              <a:rPr lang="fr-FR" sz="2400" b="1" i="0" u="none" strike="noStrike" dirty="0">
                <a:solidFill>
                  <a:srgbClr val="FFFFFF"/>
                </a:solidFill>
                <a:effectLst/>
                <a:latin typeface="Roboto" panose="02000000000000000000" pitchFamily="2" charset="0"/>
                <a:ea typeface="Roboto" panose="02000000000000000000" pitchFamily="2" charset="0"/>
              </a:rPr>
              <a:t>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l’État des résultats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du 1</a:t>
            </a:r>
            <a:r>
              <a:rPr lang="fr-FR" sz="2400" b="1" i="0" u="none" strike="noStrike" baseline="30000" dirty="0">
                <a:solidFill>
                  <a:srgbClr val="FFFFFF"/>
                </a:solidFill>
                <a:effectLst/>
                <a:latin typeface="Roboto" panose="02000000000000000000" pitchFamily="2" charset="0"/>
                <a:ea typeface="Roboto" panose="02000000000000000000" pitchFamily="2" charset="0"/>
              </a:rPr>
              <a:t>er</a:t>
            </a:r>
            <a:r>
              <a:rPr lang="fr-FR" sz="2400" b="1" i="0" u="none" strike="noStrike" dirty="0">
                <a:solidFill>
                  <a:srgbClr val="FFFFFF"/>
                </a:solidFill>
                <a:effectLst/>
                <a:latin typeface="Roboto" panose="02000000000000000000" pitchFamily="2" charset="0"/>
                <a:ea typeface="Roboto" panose="02000000000000000000" pitchFamily="2" charset="0"/>
              </a:rPr>
              <a:t> avril 2020</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au 31 août 2021 </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br>
              <a:rPr lang="fr-FR" sz="2400" b="0" dirty="0">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Rapport au 31 août 21 </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br>
              <a:rPr lang="fr-FR" sz="2400" b="0" dirty="0">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Présentation des états</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financiers vérifiés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2020-2021</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br>
              <a:rPr lang="fr-FR" sz="2400" b="0" dirty="0">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Nomination d’un vérificateur comptable</a:t>
            </a:r>
            <a:endParaRPr lang="en-CA" dirty="0"/>
          </a:p>
        </p:txBody>
      </p:sp>
      <p:pic>
        <p:nvPicPr>
          <p:cNvPr id="5" name="Graphic 4" descr="Checkmark with solid fill">
            <a:extLst>
              <a:ext uri="{FF2B5EF4-FFF2-40B4-BE49-F238E27FC236}">
                <a16:creationId xmlns:a16="http://schemas.microsoft.com/office/drawing/2014/main" id="{AA13A307-CF98-4575-A3D7-3CAB7EA4C1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4110573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D26A7-5DB6-45FF-97BD-533AE73DA220}"/>
              </a:ext>
            </a:extLst>
          </p:cNvPr>
          <p:cNvSpPr txBox="1"/>
          <p:nvPr/>
        </p:nvSpPr>
        <p:spPr>
          <a:xfrm>
            <a:off x="555269" y="208015"/>
            <a:ext cx="8095750" cy="646331"/>
          </a:xfrm>
          <a:prstGeom prst="rect">
            <a:avLst/>
          </a:prstGeom>
          <a:noFill/>
        </p:spPr>
        <p:txBody>
          <a:bodyPr wrap="square">
            <a:spAutoFit/>
          </a:bodyPr>
          <a:lstStyle/>
          <a:p>
            <a:pPr rtl="0">
              <a:spcBef>
                <a:spcPts val="0"/>
              </a:spcBef>
              <a:spcAft>
                <a:spcPts val="0"/>
              </a:spcAft>
            </a:pPr>
            <a:r>
              <a:rPr lang="fr-FR" sz="1800" b="1" i="0" u="none" strike="noStrike" dirty="0">
                <a:solidFill>
                  <a:srgbClr val="29294C"/>
                </a:solidFill>
                <a:effectLst/>
                <a:latin typeface="Roboto" panose="02000000000000000000" pitchFamily="2" charset="0"/>
              </a:rPr>
              <a:t>Ratification des actes du Conseil d’administration</a:t>
            </a:r>
            <a:endParaRPr lang="fr-FR" b="0" dirty="0">
              <a:effectLst/>
            </a:endParaRPr>
          </a:p>
          <a:p>
            <a:pPr rtl="0">
              <a:spcBef>
                <a:spcPts val="0"/>
              </a:spcBef>
              <a:spcAft>
                <a:spcPts val="0"/>
              </a:spcAft>
            </a:pPr>
            <a:r>
              <a:rPr lang="fr-FR" sz="1800" b="1" i="0" u="none" strike="noStrike" dirty="0">
                <a:solidFill>
                  <a:srgbClr val="29294C"/>
                </a:solidFill>
                <a:effectLst/>
                <a:latin typeface="Roboto" panose="02000000000000000000" pitchFamily="2" charset="0"/>
              </a:rPr>
              <a:t>PV + infos</a:t>
            </a:r>
            <a:endParaRPr lang="en-CA" dirty="0"/>
          </a:p>
        </p:txBody>
      </p:sp>
      <p:graphicFrame>
        <p:nvGraphicFramePr>
          <p:cNvPr id="5" name="Table 4">
            <a:extLst>
              <a:ext uri="{FF2B5EF4-FFF2-40B4-BE49-F238E27FC236}">
                <a16:creationId xmlns:a16="http://schemas.microsoft.com/office/drawing/2014/main" id="{DF44BF82-9F8E-409B-8C17-FB49C1CC1D49}"/>
              </a:ext>
            </a:extLst>
          </p:cNvPr>
          <p:cNvGraphicFramePr>
            <a:graphicFrameLocks noGrp="1"/>
          </p:cNvGraphicFramePr>
          <p:nvPr>
            <p:extLst>
              <p:ext uri="{D42A27DB-BD31-4B8C-83A1-F6EECF244321}">
                <p14:modId xmlns:p14="http://schemas.microsoft.com/office/powerpoint/2010/main" val="384202556"/>
              </p:ext>
            </p:extLst>
          </p:nvPr>
        </p:nvGraphicFramePr>
        <p:xfrm>
          <a:off x="555269" y="854346"/>
          <a:ext cx="11016742" cy="5555390"/>
        </p:xfrm>
        <a:graphic>
          <a:graphicData uri="http://schemas.openxmlformats.org/drawingml/2006/table">
            <a:tbl>
              <a:tblPr firstRow="1" firstCol="1" bandRow="1">
                <a:tableStyleId>{5C22544A-7EE6-4342-B048-85BDC9FD1C3A}</a:tableStyleId>
              </a:tblPr>
              <a:tblGrid>
                <a:gridCol w="1355907">
                  <a:extLst>
                    <a:ext uri="{9D8B030D-6E8A-4147-A177-3AD203B41FA5}">
                      <a16:colId xmlns:a16="http://schemas.microsoft.com/office/drawing/2014/main" val="420165128"/>
                    </a:ext>
                  </a:extLst>
                </a:gridCol>
                <a:gridCol w="9660835">
                  <a:extLst>
                    <a:ext uri="{9D8B030D-6E8A-4147-A177-3AD203B41FA5}">
                      <a16:colId xmlns:a16="http://schemas.microsoft.com/office/drawing/2014/main" val="3454523323"/>
                    </a:ext>
                  </a:extLst>
                </a:gridCol>
              </a:tblGrid>
              <a:tr h="363403">
                <a:tc gridSpan="2">
                  <a:txBody>
                    <a:bodyPr/>
                    <a:lstStyle/>
                    <a:p>
                      <a:pPr marL="0" marR="0">
                        <a:lnSpc>
                          <a:spcPct val="107000"/>
                        </a:lnSpc>
                        <a:spcBef>
                          <a:spcPts val="0"/>
                        </a:spcBef>
                        <a:spcAft>
                          <a:spcPts val="0"/>
                        </a:spcAft>
                      </a:pPr>
                      <a:r>
                        <a:rPr lang="fr-CA" sz="1400" dirty="0">
                          <a:effectLst/>
                          <a:latin typeface="Roboto" panose="02000000000000000000" pitchFamily="2" charset="0"/>
                          <a:ea typeface="Roboto" panose="02000000000000000000" pitchFamily="2" charset="0"/>
                        </a:rPr>
                        <a:t>Rencontres du Conseil d’Administration de la Maison des familles de Verdun 2020-2021</a:t>
                      </a: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solidFill>
                      <a:srgbClr val="002060"/>
                    </a:solidFill>
                  </a:tcPr>
                </a:tc>
                <a:tc hMerge="1">
                  <a:txBody>
                    <a:bodyPr/>
                    <a:lstStyle/>
                    <a:p>
                      <a:pPr marL="0" marR="0">
                        <a:lnSpc>
                          <a:spcPct val="107000"/>
                        </a:lnSpc>
                        <a:spcBef>
                          <a:spcPts val="0"/>
                        </a:spcBef>
                        <a:spcAft>
                          <a:spcPts val="0"/>
                        </a:spcAft>
                      </a:pP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960470778"/>
                  </a:ext>
                </a:extLst>
              </a:tr>
              <a:tr h="237340">
                <a:tc>
                  <a:txBody>
                    <a:bodyPr/>
                    <a:lstStyle/>
                    <a:p>
                      <a:pPr marL="0" marR="0">
                        <a:lnSpc>
                          <a:spcPct val="107000"/>
                        </a:lnSpc>
                        <a:spcBef>
                          <a:spcPts val="0"/>
                        </a:spcBef>
                        <a:spcAft>
                          <a:spcPts val="0"/>
                        </a:spcAft>
                      </a:pPr>
                      <a:r>
                        <a:rPr lang="fr-CA" sz="1000" b="1" dirty="0">
                          <a:effectLst/>
                          <a:latin typeface="Roboto" panose="02000000000000000000" pitchFamily="2" charset="0"/>
                          <a:ea typeface="Roboto" panose="02000000000000000000" pitchFamily="2" charset="0"/>
                        </a:rPr>
                        <a:t>Date</a:t>
                      </a:r>
                      <a:endParaRPr lang="en-CA" sz="1000" b="1"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solidFill>
                      <a:srgbClr val="002060"/>
                    </a:solidFill>
                  </a:tcPr>
                </a:tc>
                <a:tc>
                  <a:txBody>
                    <a:bodyPr/>
                    <a:lstStyle/>
                    <a:p>
                      <a:pPr marL="0" marR="0">
                        <a:lnSpc>
                          <a:spcPct val="107000"/>
                        </a:lnSpc>
                        <a:spcBef>
                          <a:spcPts val="0"/>
                        </a:spcBef>
                        <a:spcAft>
                          <a:spcPts val="0"/>
                        </a:spcAft>
                      </a:pPr>
                      <a:r>
                        <a:rPr lang="fr-CA" sz="1000" b="1">
                          <a:effectLst/>
                          <a:latin typeface="Roboto" panose="02000000000000000000" pitchFamily="2" charset="0"/>
                          <a:ea typeface="Roboto" panose="02000000000000000000" pitchFamily="2" charset="0"/>
                        </a:rPr>
                        <a:t>Principaux sujets traités</a:t>
                      </a:r>
                      <a:endParaRPr lang="en-CA" sz="1000" b="1"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258357628"/>
                  </a:ext>
                </a:extLst>
              </a:tr>
              <a:tr h="94177">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9 avril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Suivi des Ressources humaines (COVID-19), Gratuité des services, Finances et subventions,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502588126"/>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30 avril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Suivi des Ressources humaines et formations, Changement aux assurances, Subventions spéciales et soutien local, Amélioration du matériel informatique, Matériel de protection</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245763996"/>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19 mai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États des résultats, Prêt Desjardins, Report de l’AGA, Finances et subventions, Document d’intégration au travail (post COVID)</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588275858"/>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11 août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Adoptions des résolutions par courriel, révision du budget évaluation, Mise à jour de logiciels, augmentation du budget informatique, Finances et subventions, Réaménagement de la salle de jeux + Système de ventilation médicale, Trousses entrée scolaire et cartes cadeaux</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286544504"/>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14 septembre et ajournement au </a:t>
                      </a:r>
                      <a:br>
                        <a:rPr lang="fr-CA" sz="1000" b="0" dirty="0">
                          <a:effectLst/>
                          <a:latin typeface="Roboto" panose="02000000000000000000" pitchFamily="2" charset="0"/>
                          <a:ea typeface="Roboto" panose="02000000000000000000" pitchFamily="2" charset="0"/>
                        </a:rPr>
                      </a:br>
                      <a:r>
                        <a:rPr lang="fr-CA" sz="1000" b="0" dirty="0">
                          <a:effectLst/>
                          <a:latin typeface="Roboto" panose="02000000000000000000" pitchFamily="2" charset="0"/>
                          <a:ea typeface="Roboto" panose="02000000000000000000" pitchFamily="2" charset="0"/>
                        </a:rPr>
                        <a:t>7 octobre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Préparation de l’AGA, Signataires et demande de Crédit Visa, Modification aux règlements généraux (ajout de membre honoraire), Représentation aux tables et regroupements, Finances et affectations, Comité immeuble pour analyse des travaux (bilan de santé de l’immeuble), Stagiaires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004688491"/>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25 octobre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Adoptions des documents finaux pour l’AGA, AGA, Proposition de reconduction des mandats au CA</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37599244"/>
                  </a:ext>
                </a:extLst>
              </a:tr>
              <a:tr h="488326">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13 novembre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Confirmation des mandats des membres du CA, Réaménagement des espaces, Augmentation du soutien à la mission de 70000$ à 130000$, Équipement informatique pour le CA +formations au CA, Procédures COVID pour les pères hébergés, Finances et subventions, Options en cas de </a:t>
                      </a:r>
                      <a:r>
                        <a:rPr lang="fr-CA" sz="1000" dirty="0" err="1">
                          <a:effectLst/>
                          <a:latin typeface="Roboto" panose="02000000000000000000" pitchFamily="2" charset="0"/>
                          <a:ea typeface="Roboto" panose="02000000000000000000" pitchFamily="2" charset="0"/>
                        </a:rPr>
                        <a:t>reconfinement</a:t>
                      </a:r>
                      <a:r>
                        <a:rPr lang="fr-CA" sz="1000" dirty="0">
                          <a:effectLst/>
                          <a:latin typeface="Roboto" panose="02000000000000000000" pitchFamily="2" charset="0"/>
                          <a:ea typeface="Roboto" panose="02000000000000000000" pitchFamily="2" charset="0"/>
                        </a:rPr>
                        <a:t>, Activités spéciales des fêtes et cartes cadeaux</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705005627"/>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28 décembre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Fermeture, paiement des vacances et congés sociaux ou mise à pied temporaire, Travaux de réaménagement, Assurances BFL (nouveau), Finances et subventions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089728840"/>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11 janvier</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Démission d’un membre su CA, Réorganisation des services aux membres, Finances et subventions, Confirmation des augmentations salariales dues à la COVID-19, Reprise du projet d’amélioration continue et sondage de satisfaction des membres , Autorisation de déplacement pendant le couvre-feu pour services prioritaires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998468395"/>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10 mars ajournement le 29 mars</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Nouvelle membre au CA, Autorisation des paiements en ligne, Demande de crédit Visa, Présentation du bilan financier, 0 revenu autonome (gratuité), Dépenses liées au soutien supplémentaire du MFA et subventions salariales – Présentation du comité d’évaluation, Résultat des sondages de satisfaction des membres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128363426"/>
                  </a:ext>
                </a:extLst>
              </a:tr>
              <a:tr h="335116">
                <a:tc>
                  <a:txBody>
                    <a:bodyPr/>
                    <a:lstStyle/>
                    <a:p>
                      <a:pPr marL="3600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TOTAL</a:t>
                      </a:r>
                      <a:endParaRPr lang="en-CA" sz="1000" dirty="0">
                        <a:effectLst/>
                        <a:latin typeface="Roboto" panose="02000000000000000000" pitchFamily="2" charset="0"/>
                        <a:ea typeface="Roboto" panose="02000000000000000000" pitchFamily="2" charset="0"/>
                      </a:endParaRPr>
                    </a:p>
                    <a:p>
                      <a:pPr marL="3600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12 rencontres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Dont 2 ajournements et plus de 30 résolutions par courriel!!</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088042785"/>
                  </a:ext>
                </a:extLst>
              </a:tr>
              <a:tr h="94177">
                <a:tc gridSpan="2">
                  <a:txBody>
                    <a:bodyPr/>
                    <a:lstStyle/>
                    <a:p>
                      <a:pPr marL="36000" marR="0">
                        <a:lnSpc>
                          <a:spcPct val="107000"/>
                        </a:lnSpc>
                        <a:spcBef>
                          <a:spcPts val="0"/>
                        </a:spcBef>
                        <a:spcAft>
                          <a:spcPts val="0"/>
                        </a:spcAft>
                      </a:pPr>
                      <a:r>
                        <a:rPr lang="fr-CA" sz="1400" dirty="0">
                          <a:effectLst/>
                          <a:latin typeface="Roboto" panose="02000000000000000000" pitchFamily="2" charset="0"/>
                          <a:ea typeface="Roboto" panose="02000000000000000000" pitchFamily="2" charset="0"/>
                        </a:rPr>
                        <a:t>Rencontres du Conseil d’Administration de la Maison des familles de Verdun 2021-2022</a:t>
                      </a: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solidFill>
                      <a:srgbClr val="002060"/>
                    </a:solidFill>
                  </a:tcPr>
                </a:tc>
                <a:tc hMerge="1">
                  <a:txBody>
                    <a:bodyPr/>
                    <a:lstStyle/>
                    <a:p>
                      <a:pPr marL="36000" marR="0">
                        <a:lnSpc>
                          <a:spcPct val="107000"/>
                        </a:lnSpc>
                        <a:spcBef>
                          <a:spcPts val="0"/>
                        </a:spcBef>
                        <a:spcAft>
                          <a:spcPts val="0"/>
                        </a:spcAft>
                      </a:pP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300997325"/>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 juin</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Finances et subventions, Reports de subventions et affectations, Adoptions de prévisions budgétaires, réserve COVID, Heures de la directions, Remboursement des dépenses, Sondage satisfaction au travail, Contrats de travail, Sondage auprès des partenaires, Entente SPVM, Confirmation des activités d’été</a:t>
                      </a:r>
                      <a:endParaRPr lang="en-CA" sz="8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676828595"/>
                  </a:ext>
                </a:extLst>
              </a:tr>
              <a:tr h="39411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29 juin</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Adoption des États financiers 2020-2021 et révisions des prévisions budgétaire 2021-2022, Finances et subventions, Adoption du rapport d’activités 2020-2021, Calendrier des activités du 30</a:t>
                      </a:r>
                      <a:r>
                        <a:rPr lang="fr-CA" sz="1000" baseline="30000">
                          <a:effectLst/>
                          <a:latin typeface="Roboto" panose="02000000000000000000" pitchFamily="2" charset="0"/>
                          <a:ea typeface="Roboto" panose="02000000000000000000" pitchFamily="2" charset="0"/>
                        </a:rPr>
                        <a:t>ème </a:t>
                      </a:r>
                      <a:r>
                        <a:rPr lang="fr-CA" sz="1000">
                          <a:effectLst/>
                          <a:latin typeface="Roboto" panose="02000000000000000000" pitchFamily="2" charset="0"/>
                          <a:ea typeface="Roboto" panose="02000000000000000000" pitchFamily="2" charset="0"/>
                        </a:rPr>
                        <a:t>+ Activités spéciales et AGA au Quai 5160</a:t>
                      </a:r>
                      <a:endParaRPr lang="en-CA" sz="80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925381147"/>
                  </a:ext>
                </a:extLst>
              </a:tr>
              <a:tr h="185068">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21 juillet</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Premier CA en présence à la MFV! Finances, Augmentation salariale, Situation hébergement, </a:t>
                      </a:r>
                      <a:endParaRPr lang="en-CA" sz="80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363561525"/>
                  </a:ext>
                </a:extLst>
              </a:tr>
              <a:tr h="247650">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24 août</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Finances, déroulement de l’AGA (école de cirque), suivi situation hébergement</a:t>
                      </a:r>
                      <a:endParaRPr lang="en-CA" sz="8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823151389"/>
                  </a:ext>
                </a:extLst>
              </a:tr>
            </a:tbl>
          </a:graphicData>
        </a:graphic>
      </p:graphicFrame>
      <p:pic>
        <p:nvPicPr>
          <p:cNvPr id="4" name="Graphic 3" descr="Checkmark with solid fill">
            <a:extLst>
              <a:ext uri="{FF2B5EF4-FFF2-40B4-BE49-F238E27FC236}">
                <a16:creationId xmlns:a16="http://schemas.microsoft.com/office/drawing/2014/main" id="{B2CA8D0D-B192-4F7B-B2E4-8E9C8D594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190341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6302D6-94CF-4B13-9241-CC6B5A1E407A}"/>
              </a:ext>
            </a:extLst>
          </p:cNvPr>
          <p:cNvSpPr/>
          <p:nvPr/>
        </p:nvSpPr>
        <p:spPr>
          <a:xfrm>
            <a:off x="301752" y="2928318"/>
            <a:ext cx="5660898" cy="1851566"/>
          </a:xfrm>
          <a:prstGeom prst="rect">
            <a:avLst/>
          </a:prstGeom>
          <a:noFill/>
          <a:ln>
            <a:solidFill>
              <a:srgbClr val="C000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61546EF-9481-4DC5-B3CC-274B6A5863B9}"/>
              </a:ext>
            </a:extLst>
          </p:cNvPr>
          <p:cNvSpPr txBox="1"/>
          <p:nvPr/>
        </p:nvSpPr>
        <p:spPr>
          <a:xfrm>
            <a:off x="377876" y="177371"/>
            <a:ext cx="8175574" cy="351686"/>
          </a:xfrm>
          <a:prstGeom prst="rect">
            <a:avLst/>
          </a:prstGeom>
        </p:spPr>
        <p:txBody>
          <a:bodyPr vert="horz" lIns="91440" tIns="45720" rIns="91440" bIns="45720" rtlCol="0" anchor="ctr">
            <a:noAutofit/>
          </a:bodyPr>
          <a:lstStyle/>
          <a:p>
            <a:pPr rtl="0">
              <a:spcBef>
                <a:spcPts val="0"/>
              </a:spcBef>
              <a:spcAft>
                <a:spcPts val="0"/>
              </a:spcAft>
            </a:pPr>
            <a:r>
              <a:rPr lang="en-CA" sz="2400" b="1" i="0" u="none" strike="noStrike" dirty="0">
                <a:solidFill>
                  <a:srgbClr val="29294C"/>
                </a:solidFill>
                <a:effectLst/>
                <a:latin typeface="Roboto" panose="02000000000000000000" pitchFamily="2" charset="0"/>
              </a:rPr>
              <a:t>Composition du Conseil </a:t>
            </a:r>
            <a:r>
              <a:rPr lang="en-CA" sz="2400" b="1" i="0" u="none" strike="noStrike" dirty="0" err="1">
                <a:solidFill>
                  <a:srgbClr val="29294C"/>
                </a:solidFill>
                <a:effectLst/>
                <a:latin typeface="Roboto" panose="02000000000000000000" pitchFamily="2" charset="0"/>
              </a:rPr>
              <a:t>d’administration</a:t>
            </a:r>
            <a:endParaRPr lang="en-CA" sz="3200" b="0" dirty="0">
              <a:effectLst/>
            </a:endParaRPr>
          </a:p>
        </p:txBody>
      </p:sp>
      <p:grpSp>
        <p:nvGrpSpPr>
          <p:cNvPr id="26" name="Group 25">
            <a:extLst>
              <a:ext uri="{FF2B5EF4-FFF2-40B4-BE49-F238E27FC236}">
                <a16:creationId xmlns:a16="http://schemas.microsoft.com/office/drawing/2014/main" id="{64C7D7E9-89F3-4951-B758-E2A8B5493F0C}"/>
              </a:ext>
            </a:extLst>
          </p:cNvPr>
          <p:cNvGrpSpPr/>
          <p:nvPr/>
        </p:nvGrpSpPr>
        <p:grpSpPr>
          <a:xfrm>
            <a:off x="428914" y="723899"/>
            <a:ext cx="5533737" cy="2185214"/>
            <a:chOff x="500061" y="723899"/>
            <a:chExt cx="5533737" cy="2185214"/>
          </a:xfrm>
        </p:grpSpPr>
        <p:pic>
          <p:nvPicPr>
            <p:cNvPr id="11" name="Picture 10" descr="A picture containing person, person, posing&#10;&#10;Description automatically generated">
              <a:extLst>
                <a:ext uri="{FF2B5EF4-FFF2-40B4-BE49-F238E27FC236}">
                  <a16:creationId xmlns:a16="http://schemas.microsoft.com/office/drawing/2014/main" id="{3390F47C-6995-4826-80F3-2859319387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061" y="723899"/>
              <a:ext cx="1039500" cy="1584000"/>
            </a:xfrm>
            <a:prstGeom prst="rect">
              <a:avLst/>
            </a:prstGeom>
            <a:ln>
              <a:noFill/>
            </a:ln>
            <a:effectLst>
              <a:outerShdw blurRad="190500" algn="tl" rotWithShape="0">
                <a:srgbClr val="000000">
                  <a:alpha val="70000"/>
                </a:srgbClr>
              </a:outerShdw>
            </a:effectLst>
          </p:spPr>
        </p:pic>
        <p:sp>
          <p:nvSpPr>
            <p:cNvPr id="21" name="TextBox 20">
              <a:extLst>
                <a:ext uri="{FF2B5EF4-FFF2-40B4-BE49-F238E27FC236}">
                  <a16:creationId xmlns:a16="http://schemas.microsoft.com/office/drawing/2014/main" id="{FDE9031F-6EAE-43EF-B794-2B83569C5EE5}"/>
                </a:ext>
              </a:extLst>
            </p:cNvPr>
            <p:cNvSpPr txBox="1"/>
            <p:nvPr/>
          </p:nvSpPr>
          <p:spPr>
            <a:xfrm>
              <a:off x="1733550" y="723899"/>
              <a:ext cx="4300248" cy="2185214"/>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Karima Redouane, Présidente</a:t>
              </a:r>
              <a:br>
                <a:rPr lang="fr-FR" sz="1400" b="1" i="0" u="none" strike="noStrike" dirty="0">
                  <a:solidFill>
                    <a:srgbClr val="000000"/>
                  </a:solidFill>
                  <a:latin typeface="Roboto Condensed "/>
                </a:rPr>
              </a:br>
              <a:r>
                <a:rPr lang="fr-FR" sz="1200" b="0" i="0" u="none" strike="noStrike" dirty="0">
                  <a:solidFill>
                    <a:srgbClr val="000000"/>
                  </a:solidFill>
                  <a:latin typeface="Roboto Condensed "/>
                </a:rPr>
                <a:t>Élue en juin 2010, fin de mandat AGA 2022 | Membre honoraire à vie</a:t>
              </a:r>
            </a:p>
            <a:p>
              <a:pPr marR="0" algn="just" rtl="0"/>
              <a:r>
                <a:rPr lang="fr-FR" sz="1100" b="0" i="0" u="none" strike="noStrike" dirty="0">
                  <a:solidFill>
                    <a:srgbClr val="000000"/>
                  </a:solidFill>
                  <a:latin typeface="Roboto Condensed "/>
                </a:rPr>
                <a:t>Karima incarne l’histoire de la transformation de l’organisme. Lors de notre Assemblée générale annuelle 2020, les membres ont voté de modifier nos Règlements généraux pour reconnaître Karima comme membre honoraire et toute personne qui, comme elle, offre une implication bénévole au conseil d’administration pour plus de 10ans! On peut dire qu’elle connaît les rouages financiers et a toujours gardé un œil vigilant sur les dépenses avec le souci de pérenniser nos services. On peut compter sur Karima pour discuter et évaluer d’enjeux importants, elle écoute avec empathie et dirige avec bienveillance. MERCI pour toutes ces années de services.</a:t>
              </a:r>
            </a:p>
          </p:txBody>
        </p:sp>
      </p:grpSp>
      <p:grpSp>
        <p:nvGrpSpPr>
          <p:cNvPr id="27" name="Group 26">
            <a:extLst>
              <a:ext uri="{FF2B5EF4-FFF2-40B4-BE49-F238E27FC236}">
                <a16:creationId xmlns:a16="http://schemas.microsoft.com/office/drawing/2014/main" id="{06395CD6-ACAC-4E32-859F-D0CEFB97B652}"/>
              </a:ext>
            </a:extLst>
          </p:cNvPr>
          <p:cNvGrpSpPr/>
          <p:nvPr/>
        </p:nvGrpSpPr>
        <p:grpSpPr>
          <a:xfrm>
            <a:off x="428914" y="3029581"/>
            <a:ext cx="5533736" cy="1727365"/>
            <a:chOff x="428914" y="2516820"/>
            <a:chExt cx="5533736" cy="1727365"/>
          </a:xfrm>
        </p:grpSpPr>
        <p:pic>
          <p:nvPicPr>
            <p:cNvPr id="12" name="Picture 11">
              <a:extLst>
                <a:ext uri="{FF2B5EF4-FFF2-40B4-BE49-F238E27FC236}">
                  <a16:creationId xmlns:a16="http://schemas.microsoft.com/office/drawing/2014/main" id="{AAB10209-C7DB-4D22-AAAA-D68AB43ED3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8914" y="2516820"/>
              <a:ext cx="1181794" cy="1584000"/>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FF5572AD-E188-42B2-BE3F-37162CC186EE}"/>
                </a:ext>
              </a:extLst>
            </p:cNvPr>
            <p:cNvSpPr txBox="1"/>
            <p:nvPr/>
          </p:nvSpPr>
          <p:spPr>
            <a:xfrm>
              <a:off x="1733549" y="2536025"/>
              <a:ext cx="4229101" cy="1708160"/>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Marie Claude Dionne, Secrétaire</a:t>
              </a:r>
              <a:r>
                <a:rPr lang="fr-FR" sz="1400" b="1" i="0" u="none" strike="noStrike" dirty="0">
                  <a:solidFill>
                    <a:srgbClr val="C00000"/>
                  </a:solidFill>
                  <a:effectLst>
                    <a:outerShdw blurRad="38100" dist="38100" dir="2700000" algn="tl">
                      <a:srgbClr val="000000">
                        <a:alpha val="43137"/>
                      </a:srgbClr>
                    </a:outerShdw>
                  </a:effectLst>
                  <a:latin typeface="Roboto Condensed "/>
                </a:rPr>
                <a:t>*</a:t>
              </a:r>
              <a:br>
                <a:rPr lang="fr-FR" sz="1400" b="1" i="0" u="none" strike="noStrike" dirty="0">
                  <a:solidFill>
                    <a:srgbClr val="000000"/>
                  </a:solidFill>
                  <a:latin typeface="Roboto Condensed "/>
                </a:rPr>
              </a:br>
              <a:r>
                <a:rPr lang="fr-FR" sz="1200" b="0" i="0" u="none" strike="noStrike" dirty="0">
                  <a:solidFill>
                    <a:srgbClr val="000000"/>
                  </a:solidFill>
                  <a:latin typeface="Roboto Condensed "/>
                </a:rPr>
                <a:t>Élue en septembre 2019, fin de mandat AGA 2021 </a:t>
              </a:r>
            </a:p>
            <a:p>
              <a:pPr marR="0" algn="just" rtl="0"/>
              <a:r>
                <a:rPr lang="fr-FR" sz="1100" b="0" i="0" u="none" strike="noStrike" dirty="0">
                  <a:solidFill>
                    <a:srgbClr val="000000"/>
                  </a:solidFill>
                  <a:latin typeface="Roboto Condensed "/>
                </a:rPr>
                <a:t>Marie-Claude est toujours présente et prête à soutenir le développement de nouvelles idées d’activités tant à l’organisme qu’au conseil d’administration. Elle nous apporte une grande variété d’idées empreintes d’un souci constant pour l’environnement. Elle sait soutenir le développement de grand projet, tel le réaménagement de notre salle de jeux, avec optimisme même dans ces moments les plus difficiles. Son regard vif et attentif n’a d’égal que son sourire et sa bonne humeur.  </a:t>
              </a:r>
            </a:p>
          </p:txBody>
        </p:sp>
      </p:grpSp>
      <p:grpSp>
        <p:nvGrpSpPr>
          <p:cNvPr id="28" name="Group 27">
            <a:extLst>
              <a:ext uri="{FF2B5EF4-FFF2-40B4-BE49-F238E27FC236}">
                <a16:creationId xmlns:a16="http://schemas.microsoft.com/office/drawing/2014/main" id="{9AF235E2-4960-4528-A2B3-7FB92BEE51FD}"/>
              </a:ext>
            </a:extLst>
          </p:cNvPr>
          <p:cNvGrpSpPr/>
          <p:nvPr/>
        </p:nvGrpSpPr>
        <p:grpSpPr>
          <a:xfrm>
            <a:off x="428914" y="4877415"/>
            <a:ext cx="5533736" cy="1584000"/>
            <a:chOff x="428914" y="4550101"/>
            <a:chExt cx="5533736" cy="1584000"/>
          </a:xfrm>
        </p:grpSpPr>
        <p:pic>
          <p:nvPicPr>
            <p:cNvPr id="13" name="Picture 12">
              <a:extLst>
                <a:ext uri="{FF2B5EF4-FFF2-40B4-BE49-F238E27FC236}">
                  <a16:creationId xmlns:a16="http://schemas.microsoft.com/office/drawing/2014/main" id="{DEC4C016-FA47-4B77-AB18-E172A5D418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914" y="4550101"/>
              <a:ext cx="1181794" cy="1584000"/>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40D6A13B-7DC0-44D3-8032-CDE96F263C96}"/>
                </a:ext>
              </a:extLst>
            </p:cNvPr>
            <p:cNvSpPr txBox="1"/>
            <p:nvPr/>
          </p:nvSpPr>
          <p:spPr>
            <a:xfrm>
              <a:off x="1733549" y="4550101"/>
              <a:ext cx="4229101" cy="1031051"/>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Marc Howard, Administrateur</a:t>
              </a:r>
              <a:br>
                <a:rPr lang="fr-FR" sz="1400" b="1" i="0" u="none" strike="noStrike" dirty="0">
                  <a:solidFill>
                    <a:srgbClr val="000000"/>
                  </a:solidFill>
                  <a:latin typeface="Roboto Condensed "/>
                </a:rPr>
              </a:br>
              <a:r>
                <a:rPr lang="fr-FR" sz="1200" b="0" i="0" u="none" strike="noStrike" dirty="0">
                  <a:solidFill>
                    <a:srgbClr val="000000"/>
                  </a:solidFill>
                  <a:latin typeface="Roboto Condensed "/>
                </a:rPr>
                <a:t>Élu en septembre 2018, fin de mandat AGA 2022   </a:t>
              </a:r>
              <a:endParaRPr lang="fr-FR" sz="1400" b="0" i="0" u="none" strike="noStrike" dirty="0">
                <a:solidFill>
                  <a:srgbClr val="000000"/>
                </a:solidFill>
                <a:latin typeface="Roboto Condensed "/>
              </a:endParaRPr>
            </a:p>
            <a:p>
              <a:pPr marR="0" algn="just" rtl="0"/>
              <a:r>
                <a:rPr lang="fr-FR" sz="1100" b="0" i="0" u="none" strike="noStrike" dirty="0">
                  <a:solidFill>
                    <a:srgbClr val="000000"/>
                  </a:solidFill>
                  <a:latin typeface="Roboto Condensed "/>
                </a:rPr>
                <a:t>Résident de Verdun depuis 30 ans et autant d’années en tant qu’intervenant, Marc travaille comme intervenant auprès des pères à </a:t>
              </a:r>
              <a:r>
                <a:rPr lang="fr-FR" sz="1100" b="0" i="0" u="none" strike="noStrike" dirty="0" err="1">
                  <a:solidFill>
                    <a:srgbClr val="000000"/>
                  </a:solidFill>
                  <a:latin typeface="Roboto Condensed "/>
                </a:rPr>
                <a:t>Famijeunes</a:t>
              </a:r>
              <a:r>
                <a:rPr lang="fr-FR" sz="1100" b="0" i="0" u="none" strike="noStrike" dirty="0">
                  <a:solidFill>
                    <a:srgbClr val="000000"/>
                  </a:solidFill>
                  <a:latin typeface="Roboto Condensed "/>
                </a:rPr>
                <a:t> et apporte avec lui toute cette expertise! </a:t>
              </a:r>
            </a:p>
          </p:txBody>
        </p:sp>
      </p:grpSp>
      <p:pic>
        <p:nvPicPr>
          <p:cNvPr id="30" name="Picture 29">
            <a:extLst>
              <a:ext uri="{FF2B5EF4-FFF2-40B4-BE49-F238E27FC236}">
                <a16:creationId xmlns:a16="http://schemas.microsoft.com/office/drawing/2014/main" id="{AB1A88C3-B7B3-4F2E-AEF4-0552AF1A49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29351" y="831899"/>
            <a:ext cx="1128592" cy="1476000"/>
          </a:xfrm>
          <a:prstGeom prst="rect">
            <a:avLst/>
          </a:prstGeom>
          <a:ln>
            <a:noFill/>
          </a:ln>
          <a:effectLst>
            <a:outerShdw blurRad="190500" algn="tl" rotWithShape="0">
              <a:srgbClr val="000000">
                <a:alpha val="70000"/>
              </a:srgbClr>
            </a:outerShdw>
          </a:effectLst>
        </p:spPr>
      </p:pic>
      <p:sp>
        <p:nvSpPr>
          <p:cNvPr id="31" name="TextBox 30">
            <a:extLst>
              <a:ext uri="{FF2B5EF4-FFF2-40B4-BE49-F238E27FC236}">
                <a16:creationId xmlns:a16="http://schemas.microsoft.com/office/drawing/2014/main" id="{F8ABFF36-0825-4740-ACB8-C5E32992ED9B}"/>
              </a:ext>
            </a:extLst>
          </p:cNvPr>
          <p:cNvSpPr txBox="1"/>
          <p:nvPr/>
        </p:nvSpPr>
        <p:spPr>
          <a:xfrm>
            <a:off x="7448126" y="723899"/>
            <a:ext cx="4300248" cy="1831271"/>
          </a:xfrm>
          <a:prstGeom prst="rect">
            <a:avLst/>
          </a:prstGeom>
          <a:noFill/>
        </p:spPr>
        <p:txBody>
          <a:bodyPr wrap="square" rtlCol="0">
            <a:spAutoFit/>
          </a:bodyPr>
          <a:lstStyle/>
          <a:p>
            <a:pPr marR="0" algn="l" rtl="0"/>
            <a:r>
              <a:rPr lang="fr-FR" sz="1400" b="1" i="0" u="none" strike="noStrike" dirty="0" err="1">
                <a:solidFill>
                  <a:srgbClr val="000000"/>
                </a:solidFill>
                <a:latin typeface="Roboto Condensed "/>
              </a:rPr>
              <a:t>Marilyse</a:t>
            </a:r>
            <a:r>
              <a:rPr lang="fr-FR" sz="1400" b="1" i="0" u="none" strike="noStrike" dirty="0">
                <a:solidFill>
                  <a:srgbClr val="000000"/>
                </a:solidFill>
                <a:latin typeface="Roboto Condensed "/>
              </a:rPr>
              <a:t> Lawrence, Vice-présidente / Trésorière</a:t>
            </a:r>
            <a:br>
              <a:rPr lang="fr-FR" sz="1100" b="1" i="0" u="none" strike="noStrike" dirty="0">
                <a:solidFill>
                  <a:srgbClr val="000000"/>
                </a:solidFill>
                <a:latin typeface="Roboto Condensed "/>
              </a:rPr>
            </a:br>
            <a:r>
              <a:rPr lang="fr-FR" sz="1200" b="0" i="0" u="none" strike="noStrike" dirty="0">
                <a:solidFill>
                  <a:srgbClr val="000000"/>
                </a:solidFill>
                <a:latin typeface="Roboto Condensed "/>
              </a:rPr>
              <a:t>Élue en septembre 2019, fin de mandat AGA 2022 </a:t>
            </a:r>
          </a:p>
          <a:p>
            <a:pPr marR="0" algn="just" rtl="0"/>
            <a:r>
              <a:rPr lang="fr-FR" sz="1100" b="0" i="0" u="none" strike="noStrike" dirty="0" err="1">
                <a:solidFill>
                  <a:srgbClr val="000000"/>
                </a:solidFill>
                <a:latin typeface="Roboto Condensed "/>
              </a:rPr>
              <a:t>Marilyse</a:t>
            </a:r>
            <a:r>
              <a:rPr lang="fr-FR" sz="1100" b="0" i="0" u="none" strike="noStrike" dirty="0">
                <a:solidFill>
                  <a:srgbClr val="000000"/>
                </a:solidFill>
                <a:latin typeface="Roboto Condensed "/>
              </a:rPr>
              <a:t> a joint notre conseil d’administration en avril 2019 dans le but de représenter les familles et d’assurer que nos services répondent bien à leurs besoins. Maintenant trésorière, elle assure le suivi des soumissions et des paiements. Elle discute et analyse aussi les enjeux financiers tels nos placements et emprunts. Travailleuse autonome, </a:t>
            </a:r>
            <a:r>
              <a:rPr lang="fr-FR" sz="1100" b="0" i="0" u="none" strike="noStrike" dirty="0" err="1">
                <a:solidFill>
                  <a:srgbClr val="000000"/>
                </a:solidFill>
                <a:latin typeface="Roboto Condensed "/>
              </a:rPr>
              <a:t>Marilyse</a:t>
            </a:r>
            <a:r>
              <a:rPr lang="fr-FR" sz="1100" b="0" i="0" u="none" strike="noStrike" dirty="0">
                <a:solidFill>
                  <a:srgbClr val="000000"/>
                </a:solidFill>
                <a:latin typeface="Roboto Condensed "/>
              </a:rPr>
              <a:t> est une entrepreneure née avec d’excellentes notions de gestion du risque. Elle apporte un regard neuf, dynamique et ne cesse de nous surprendre par sa grande volonté d’apprendre toujours de nouvelles choses. </a:t>
            </a:r>
          </a:p>
        </p:txBody>
      </p:sp>
      <p:pic>
        <p:nvPicPr>
          <p:cNvPr id="37" name="Picture 36">
            <a:extLst>
              <a:ext uri="{FF2B5EF4-FFF2-40B4-BE49-F238E27FC236}">
                <a16:creationId xmlns:a16="http://schemas.microsoft.com/office/drawing/2014/main" id="{9A43488D-0F9F-4558-8978-A92CDC2873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29351" y="3021029"/>
            <a:ext cx="1128593" cy="1440000"/>
          </a:xfrm>
          <a:prstGeom prst="rect">
            <a:avLst/>
          </a:prstGeom>
          <a:ln>
            <a:noFill/>
          </a:ln>
          <a:effectLst>
            <a:outerShdw blurRad="190500" algn="tl" rotWithShape="0">
              <a:srgbClr val="000000">
                <a:alpha val="70000"/>
              </a:srgbClr>
            </a:outerShdw>
          </a:effectLst>
        </p:spPr>
      </p:pic>
      <p:sp>
        <p:nvSpPr>
          <p:cNvPr id="38" name="TextBox 37">
            <a:extLst>
              <a:ext uri="{FF2B5EF4-FFF2-40B4-BE49-F238E27FC236}">
                <a16:creationId xmlns:a16="http://schemas.microsoft.com/office/drawing/2014/main" id="{7BD57B77-E425-46CB-8605-8F63E53724D8}"/>
              </a:ext>
            </a:extLst>
          </p:cNvPr>
          <p:cNvSpPr txBox="1"/>
          <p:nvPr/>
        </p:nvSpPr>
        <p:spPr>
          <a:xfrm>
            <a:off x="7533986" y="2928318"/>
            <a:ext cx="4229101" cy="1661993"/>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Moustapha Sène, Administrateur</a:t>
            </a:r>
            <a:br>
              <a:rPr lang="fr-FR" sz="1100" b="1" i="0" u="none" strike="noStrike" dirty="0">
                <a:solidFill>
                  <a:srgbClr val="000000"/>
                </a:solidFill>
                <a:latin typeface="Roboto Condensed "/>
              </a:rPr>
            </a:br>
            <a:r>
              <a:rPr lang="fr-FR" sz="1200" b="0" i="0" u="none" strike="noStrike" dirty="0">
                <a:solidFill>
                  <a:srgbClr val="000000"/>
                </a:solidFill>
                <a:latin typeface="Roboto Condensed "/>
              </a:rPr>
              <a:t>Élu en septembre 2018, fin de mandat AGA 2022   </a:t>
            </a:r>
            <a:endParaRPr lang="fr-FR" sz="1100" b="0" i="0" u="none" strike="noStrike" dirty="0">
              <a:solidFill>
                <a:srgbClr val="000000"/>
              </a:solidFill>
              <a:latin typeface="Roboto Condensed "/>
            </a:endParaRPr>
          </a:p>
          <a:p>
            <a:pPr marR="0" algn="just" rtl="0"/>
            <a:r>
              <a:rPr lang="fr-FR" sz="1100" b="0" i="0" u="none" strike="noStrike" dirty="0">
                <a:solidFill>
                  <a:srgbClr val="000000"/>
                </a:solidFill>
                <a:latin typeface="Roboto Condensed "/>
              </a:rPr>
              <a:t>Moustapha a coordonnée le plan d’action de la Table famille de Verdun avec Avenir d’enfants puis, a organisé le premier RDV de la paternités pères du Sud-Ouest. Moustapha est engagé dans le milieu communautaire québécois depuis plus de 10 ans, œuvrant principalement en prévention. Originaire du Sénégal, il est titulaire d’un PhD en science politique et est doté d’une excellente expertise dans l’analyse des politiques sociales.</a:t>
            </a:r>
          </a:p>
        </p:txBody>
      </p:sp>
      <p:sp>
        <p:nvSpPr>
          <p:cNvPr id="43" name="TextBox 42">
            <a:extLst>
              <a:ext uri="{FF2B5EF4-FFF2-40B4-BE49-F238E27FC236}">
                <a16:creationId xmlns:a16="http://schemas.microsoft.com/office/drawing/2014/main" id="{3ECF2A1F-1A47-489E-A80F-ADB8923790B3}"/>
              </a:ext>
            </a:extLst>
          </p:cNvPr>
          <p:cNvSpPr txBox="1"/>
          <p:nvPr/>
        </p:nvSpPr>
        <p:spPr>
          <a:xfrm>
            <a:off x="7448126" y="4779884"/>
            <a:ext cx="4229101" cy="1354217"/>
          </a:xfrm>
          <a:prstGeom prst="rect">
            <a:avLst/>
          </a:prstGeom>
          <a:noFill/>
        </p:spPr>
        <p:txBody>
          <a:bodyPr wrap="square" rtlCol="0">
            <a:spAutoFit/>
          </a:bodyPr>
          <a:lstStyle/>
          <a:p>
            <a:pPr marR="0" algn="l" rtl="0"/>
            <a:r>
              <a:rPr lang="en-US" sz="1400" b="1" i="0" u="none" strike="noStrike" dirty="0">
                <a:solidFill>
                  <a:srgbClr val="000000"/>
                </a:solidFill>
                <a:latin typeface="Roboto Condensed "/>
              </a:rPr>
              <a:t>Roxanne </a:t>
            </a:r>
            <a:r>
              <a:rPr lang="en-US" sz="1400" b="1" i="0" u="none" strike="noStrike" dirty="0" err="1">
                <a:solidFill>
                  <a:srgbClr val="000000"/>
                </a:solidFill>
                <a:latin typeface="Roboto Condensed "/>
              </a:rPr>
              <a:t>Tisdall</a:t>
            </a:r>
            <a:r>
              <a:rPr lang="en-US" sz="1400" b="1" i="0" u="none" strike="noStrike" dirty="0">
                <a:solidFill>
                  <a:srgbClr val="000000"/>
                </a:solidFill>
                <a:latin typeface="Roboto Condensed "/>
              </a:rPr>
              <a:t>, </a:t>
            </a:r>
            <a:r>
              <a:rPr lang="en-US" sz="1400" b="1" i="0" u="none" strike="noStrike" dirty="0" err="1">
                <a:solidFill>
                  <a:srgbClr val="000000"/>
                </a:solidFill>
                <a:latin typeface="Roboto Condensed "/>
              </a:rPr>
              <a:t>Administratrice</a:t>
            </a:r>
            <a:r>
              <a:rPr lang="en-US" sz="1400" b="1" i="0" u="none" strike="noStrike" dirty="0">
                <a:solidFill>
                  <a:srgbClr val="C00000"/>
                </a:solidFill>
                <a:effectLst>
                  <a:outerShdw blurRad="38100" dist="38100" dir="2700000" algn="tl">
                    <a:srgbClr val="000000">
                      <a:alpha val="43137"/>
                    </a:srgbClr>
                  </a:outerShdw>
                </a:effectLst>
                <a:latin typeface="Roboto Condensed "/>
              </a:rPr>
              <a:t>*</a:t>
            </a:r>
          </a:p>
          <a:p>
            <a:pPr marR="0" algn="just" rtl="0"/>
            <a:r>
              <a:rPr lang="fr-FR" sz="1100" b="0" i="0" u="none" strike="noStrike" dirty="0">
                <a:solidFill>
                  <a:srgbClr val="000000"/>
                </a:solidFill>
                <a:latin typeface="Roboto Condensed "/>
              </a:rPr>
              <a:t>Roxanne s’est jointe en janvier 2021 suite au départ de Marc. Responsable de ‘Parents &amp; </a:t>
            </a:r>
            <a:r>
              <a:rPr lang="fr-FR" sz="1100" b="0" i="0" u="none" strike="noStrike" dirty="0" err="1">
                <a:solidFill>
                  <a:srgbClr val="000000"/>
                </a:solidFill>
                <a:latin typeface="Roboto Condensed "/>
              </a:rPr>
              <a:t>Tots</a:t>
            </a:r>
            <a:r>
              <a:rPr lang="fr-FR" sz="1100" b="0" i="0" u="none" strike="noStrike" dirty="0">
                <a:solidFill>
                  <a:srgbClr val="000000"/>
                </a:solidFill>
                <a:latin typeface="Roboto Condensed "/>
              </a:rPr>
              <a:t>’ pendant plusieurs années, elle coordonne maintenant le volet Food &amp; </a:t>
            </a:r>
            <a:r>
              <a:rPr lang="fr-FR" sz="1100" b="0" i="0" u="none" strike="noStrike" dirty="0" err="1">
                <a:solidFill>
                  <a:srgbClr val="000000"/>
                </a:solidFill>
                <a:latin typeface="Roboto Condensed "/>
              </a:rPr>
              <a:t>sustainability</a:t>
            </a:r>
            <a:r>
              <a:rPr lang="fr-FR" sz="1100" b="0" i="0" u="none" strike="noStrike" dirty="0">
                <a:solidFill>
                  <a:srgbClr val="000000"/>
                </a:solidFill>
                <a:latin typeface="Roboto Condensed "/>
              </a:rPr>
              <a:t> au Centre Repaire Dawson. Roxanne apporte de multiples connaissances professionnelles en plus de celle de la clientèle anglophone de Verdun, un véritable atout! Bienvenue parmi nous.</a:t>
            </a:r>
          </a:p>
        </p:txBody>
      </p:sp>
      <p:pic>
        <p:nvPicPr>
          <p:cNvPr id="44" name="Image 42" descr="Roxanne Tisdall (@steadyslap) | Twitter">
            <a:extLst>
              <a:ext uri="{FF2B5EF4-FFF2-40B4-BE49-F238E27FC236}">
                <a16:creationId xmlns:a16="http://schemas.microsoft.com/office/drawing/2014/main" id="{37A18FF1-5A94-43D0-BC7F-FBF3978C3B82}"/>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6229351" y="4877415"/>
            <a:ext cx="1128590" cy="1115467"/>
          </a:xfrm>
          <a:prstGeom prst="rect">
            <a:avLst/>
          </a:prstGeom>
          <a:noFill/>
          <a:ln>
            <a:noFill/>
          </a:ln>
        </p:spPr>
      </p:pic>
      <p:sp>
        <p:nvSpPr>
          <p:cNvPr id="18" name="TextBox 17">
            <a:extLst>
              <a:ext uri="{FF2B5EF4-FFF2-40B4-BE49-F238E27FC236}">
                <a16:creationId xmlns:a16="http://schemas.microsoft.com/office/drawing/2014/main" id="{4E24B0C6-535A-4DE8-8384-78708A0E2D25}"/>
              </a:ext>
            </a:extLst>
          </p:cNvPr>
          <p:cNvSpPr txBox="1"/>
          <p:nvPr/>
        </p:nvSpPr>
        <p:spPr>
          <a:xfrm>
            <a:off x="7448125" y="6199805"/>
            <a:ext cx="4229101" cy="276999"/>
          </a:xfrm>
          <a:prstGeom prst="rect">
            <a:avLst/>
          </a:prstGeom>
          <a:noFill/>
        </p:spPr>
        <p:txBody>
          <a:bodyPr wrap="square" rtlCol="0">
            <a:spAutoFit/>
          </a:bodyPr>
          <a:lstStyle/>
          <a:p>
            <a:pPr marR="0" algn="r" rtl="0"/>
            <a:r>
              <a:rPr lang="en-US" sz="1200" i="0" u="none" strike="noStrike" dirty="0">
                <a:solidFill>
                  <a:srgbClr val="C00000"/>
                </a:solidFill>
                <a:effectLst>
                  <a:outerShdw blurRad="38100" dist="38100" dir="2700000" algn="tl">
                    <a:srgbClr val="000000">
                      <a:alpha val="43137"/>
                    </a:srgbClr>
                  </a:outerShdw>
                </a:effectLst>
                <a:latin typeface="Roboto Condensed "/>
              </a:rPr>
              <a:t>*</a:t>
            </a:r>
            <a:r>
              <a:rPr lang="en-US" sz="1100" i="0" u="none" strike="noStrike" dirty="0">
                <a:solidFill>
                  <a:srgbClr val="000000"/>
                </a:solidFill>
                <a:latin typeface="Roboto Condensed "/>
              </a:rPr>
              <a:t> Poste </a:t>
            </a:r>
            <a:r>
              <a:rPr lang="en-US" sz="1100" i="0" u="none" strike="noStrike" dirty="0" err="1">
                <a:solidFill>
                  <a:srgbClr val="000000"/>
                </a:solidFill>
                <a:latin typeface="Roboto Condensed "/>
              </a:rPr>
              <a:t>en</a:t>
            </a:r>
            <a:r>
              <a:rPr lang="en-US" sz="1100" i="0" u="none" strike="noStrike" dirty="0">
                <a:solidFill>
                  <a:srgbClr val="000000"/>
                </a:solidFill>
                <a:latin typeface="Roboto Condensed "/>
              </a:rPr>
              <a:t> </a:t>
            </a:r>
            <a:r>
              <a:rPr lang="en-US" sz="1100" i="0" u="none" strike="noStrike" dirty="0" err="1">
                <a:solidFill>
                  <a:srgbClr val="000000"/>
                </a:solidFill>
                <a:latin typeface="Roboto Condensed "/>
              </a:rPr>
              <a:t>élection</a:t>
            </a:r>
            <a:r>
              <a:rPr lang="en-US" sz="1100" i="0" u="none" strike="noStrike" dirty="0">
                <a:solidFill>
                  <a:srgbClr val="000000"/>
                </a:solidFill>
                <a:latin typeface="Roboto Condensed "/>
              </a:rPr>
              <a:t> </a:t>
            </a:r>
            <a:r>
              <a:rPr lang="en-US" sz="1100" i="0" u="none" strike="noStrike" dirty="0" err="1">
                <a:solidFill>
                  <a:srgbClr val="000000"/>
                </a:solidFill>
                <a:latin typeface="Roboto Condensed "/>
              </a:rPr>
              <a:t>cette</a:t>
            </a:r>
            <a:r>
              <a:rPr lang="en-US" sz="1100" i="0" u="none" strike="noStrike" dirty="0">
                <a:solidFill>
                  <a:srgbClr val="000000"/>
                </a:solidFill>
                <a:latin typeface="Roboto Condensed "/>
              </a:rPr>
              <a:t> </a:t>
            </a:r>
            <a:r>
              <a:rPr lang="en-US" sz="1100" i="0" u="none" strike="noStrike" dirty="0" err="1">
                <a:solidFill>
                  <a:srgbClr val="000000"/>
                </a:solidFill>
                <a:latin typeface="Roboto Condensed "/>
              </a:rPr>
              <a:t>année</a:t>
            </a:r>
            <a:endParaRPr lang="en-US" sz="1100" i="0" u="none" strike="noStrike" dirty="0">
              <a:solidFill>
                <a:srgbClr val="000000"/>
              </a:solidFill>
              <a:latin typeface="Roboto Condensed "/>
            </a:endParaRPr>
          </a:p>
        </p:txBody>
      </p:sp>
      <p:sp>
        <p:nvSpPr>
          <p:cNvPr id="20" name="Rectangle 19">
            <a:extLst>
              <a:ext uri="{FF2B5EF4-FFF2-40B4-BE49-F238E27FC236}">
                <a16:creationId xmlns:a16="http://schemas.microsoft.com/office/drawing/2014/main" id="{2C4401CE-020A-48F6-B547-E915CED6BB21}"/>
              </a:ext>
            </a:extLst>
          </p:cNvPr>
          <p:cNvSpPr/>
          <p:nvPr/>
        </p:nvSpPr>
        <p:spPr>
          <a:xfrm>
            <a:off x="6123432" y="4756946"/>
            <a:ext cx="5660898" cy="1377155"/>
          </a:xfrm>
          <a:prstGeom prst="rect">
            <a:avLst/>
          </a:prstGeom>
          <a:noFill/>
          <a:ln>
            <a:solidFill>
              <a:srgbClr val="C000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3" name="Rectangle 22">
            <a:extLst>
              <a:ext uri="{FF2B5EF4-FFF2-40B4-BE49-F238E27FC236}">
                <a16:creationId xmlns:a16="http://schemas.microsoft.com/office/drawing/2014/main" id="{68E677FA-E5F2-43CF-AD4F-9A08F1FD9E88}"/>
              </a:ext>
            </a:extLst>
          </p:cNvPr>
          <p:cNvSpPr/>
          <p:nvPr/>
        </p:nvSpPr>
        <p:spPr>
          <a:xfrm>
            <a:off x="9249014" y="6227238"/>
            <a:ext cx="2535316" cy="221588"/>
          </a:xfrm>
          <a:prstGeom prst="rect">
            <a:avLst/>
          </a:prstGeom>
          <a:noFill/>
          <a:ln>
            <a:solidFill>
              <a:srgbClr val="C000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830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1B66-FBBF-469F-A877-F1B213CCCF19}"/>
              </a:ext>
            </a:extLst>
          </p:cNvPr>
          <p:cNvSpPr>
            <a:spLocks noGrp="1"/>
          </p:cNvSpPr>
          <p:nvPr>
            <p:ph type="title"/>
          </p:nvPr>
        </p:nvSpPr>
        <p:spPr/>
        <p:txBody>
          <a:bodyPr>
            <a:normAutofit/>
          </a:bodyPr>
          <a:lstStyle/>
          <a:p>
            <a:r>
              <a:rPr lang="en-CA" sz="2800" dirty="0"/>
              <a:t>ORDRE DU JOUR</a:t>
            </a:r>
          </a:p>
        </p:txBody>
      </p:sp>
      <p:sp>
        <p:nvSpPr>
          <p:cNvPr id="3" name="Content Placeholder 2">
            <a:extLst>
              <a:ext uri="{FF2B5EF4-FFF2-40B4-BE49-F238E27FC236}">
                <a16:creationId xmlns:a16="http://schemas.microsoft.com/office/drawing/2014/main" id="{5747B1B3-726E-4315-9092-41124D949E14}"/>
              </a:ext>
            </a:extLst>
          </p:cNvPr>
          <p:cNvSpPr>
            <a:spLocks noGrp="1"/>
          </p:cNvSpPr>
          <p:nvPr>
            <p:ph idx="1"/>
          </p:nvPr>
        </p:nvSpPr>
        <p:spPr/>
        <p:txBody>
          <a:bodyPr>
            <a:normAutofit fontScale="70000" lnSpcReduction="20000"/>
          </a:bodyPr>
          <a:lstStyle/>
          <a:p>
            <a:pPr marL="514350" indent="-514350">
              <a:buFont typeface="+mj-lt"/>
              <a:buAutoNum type="arabicPeriod"/>
            </a:pPr>
            <a:r>
              <a:rPr lang="fr-FR" dirty="0"/>
              <a:t>Ouverture de l’assemblée et vérification du quorum </a:t>
            </a:r>
          </a:p>
          <a:p>
            <a:pPr marL="514350" indent="-514350">
              <a:buFont typeface="+mj-lt"/>
              <a:buAutoNum type="arabicPeriod"/>
            </a:pPr>
            <a:r>
              <a:rPr lang="fr-FR" dirty="0"/>
              <a:t>Mot de bienvenue de la présidente </a:t>
            </a:r>
          </a:p>
          <a:p>
            <a:pPr marL="514350" indent="-514350">
              <a:buFont typeface="+mj-lt"/>
              <a:buAutoNum type="arabicPeriod"/>
            </a:pPr>
            <a:r>
              <a:rPr lang="fr-FR" dirty="0"/>
              <a:t>Nomination d’un(e) président(e) et de deux secrétaires d’assemblée </a:t>
            </a:r>
          </a:p>
          <a:p>
            <a:pPr marL="514350" indent="-514350">
              <a:buFont typeface="+mj-lt"/>
              <a:buAutoNum type="arabicPeriod"/>
            </a:pPr>
            <a:r>
              <a:rPr lang="fr-FR" dirty="0"/>
              <a:t>Lecture et adoption de l’ordre du jour </a:t>
            </a:r>
          </a:p>
          <a:p>
            <a:pPr marL="514350" indent="-514350">
              <a:buFont typeface="+mj-lt"/>
              <a:buAutoNum type="arabicPeriod"/>
            </a:pPr>
            <a:r>
              <a:rPr lang="fr-FR" dirty="0"/>
              <a:t>Lecture et adoption du procès-verbal de l’AGA tenue par ‘Zoom’ le 25 octobre 2020</a:t>
            </a:r>
          </a:p>
          <a:p>
            <a:pPr marL="514350" indent="-514350">
              <a:buFont typeface="+mj-lt"/>
              <a:buAutoNum type="arabicPeriod"/>
            </a:pPr>
            <a:r>
              <a:rPr lang="fr-FR" dirty="0"/>
              <a:t>Présentation du Rapport d’activités 2020-2021 et du rapport intérimaire Printemps-été 2021</a:t>
            </a:r>
          </a:p>
          <a:p>
            <a:pPr marL="514350" indent="-514350">
              <a:buFont typeface="+mj-lt"/>
              <a:buAutoNum type="arabicPeriod"/>
            </a:pPr>
            <a:r>
              <a:rPr lang="fr-FR" dirty="0"/>
              <a:t>Présentation des prévisions budgétaires 2020-2021 et de l’État des résultats Printemps-été 2021 </a:t>
            </a:r>
          </a:p>
          <a:p>
            <a:pPr marL="514350" indent="-514350">
              <a:buFont typeface="+mj-lt"/>
              <a:buAutoNum type="arabicPeriod"/>
            </a:pPr>
            <a:r>
              <a:rPr lang="fr-FR" dirty="0"/>
              <a:t>Adoption des États financiers 2020-2021 (au 31 mars 2021)</a:t>
            </a:r>
          </a:p>
          <a:p>
            <a:pPr marL="514350" indent="-514350">
              <a:buFont typeface="+mj-lt"/>
              <a:buAutoNum type="arabicPeriod"/>
            </a:pPr>
            <a:r>
              <a:rPr lang="fr-FR" dirty="0"/>
              <a:t>Nomination d’un vérificateur général pour 2021-2022 </a:t>
            </a:r>
          </a:p>
          <a:p>
            <a:pPr marL="514350" indent="-514350">
              <a:buFont typeface="+mj-lt"/>
              <a:buAutoNum type="arabicPeriod"/>
            </a:pPr>
            <a:r>
              <a:rPr lang="fr-FR" dirty="0"/>
              <a:t>Ratification des actes du Conseil d’administration</a:t>
            </a:r>
          </a:p>
          <a:p>
            <a:pPr marL="514350" indent="-514350">
              <a:buFont typeface="+mj-lt"/>
              <a:buAutoNum type="arabicPeriod"/>
            </a:pPr>
            <a:r>
              <a:rPr lang="fr-FR" dirty="0"/>
              <a:t>Élection du conseil d’administration *</a:t>
            </a:r>
          </a:p>
          <a:p>
            <a:pPr marL="457200" lvl="1" indent="0">
              <a:buNone/>
            </a:pPr>
            <a:r>
              <a:rPr lang="fr-FR" dirty="0"/>
              <a:t>* Une procédure de vote sera remise à chaque membre présent lors de l’Assemblée générale annuelle</a:t>
            </a:r>
          </a:p>
          <a:p>
            <a:pPr marL="514350" indent="-514350">
              <a:buFont typeface="+mj-lt"/>
              <a:buAutoNum type="arabicPeriod" startAt="12"/>
            </a:pPr>
            <a:r>
              <a:rPr lang="fr-FR" dirty="0"/>
              <a:t>Levée de l’assemblée, dîner spécial 30ème anniversaire</a:t>
            </a:r>
          </a:p>
          <a:p>
            <a:pPr marL="0" indent="0">
              <a:buNone/>
            </a:pPr>
            <a:endParaRPr lang="en-CA" dirty="0"/>
          </a:p>
        </p:txBody>
      </p:sp>
      <p:pic>
        <p:nvPicPr>
          <p:cNvPr id="4" name="Graphic 3" descr="Checkmark with solid fill">
            <a:extLst>
              <a:ext uri="{FF2B5EF4-FFF2-40B4-BE49-F238E27FC236}">
                <a16:creationId xmlns:a16="http://schemas.microsoft.com/office/drawing/2014/main" id="{8F607431-079F-465F-A2EC-D79AF1E2507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47859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F0D26A7-5DB6-45FF-97BD-533AE73DA220}"/>
              </a:ext>
            </a:extLst>
          </p:cNvPr>
          <p:cNvSpPr txBox="1"/>
          <p:nvPr/>
        </p:nvSpPr>
        <p:spPr>
          <a:xfrm>
            <a:off x="5319248" y="2282951"/>
            <a:ext cx="6422848" cy="1146048"/>
          </a:xfrm>
          <a:prstGeom prst="rect">
            <a:avLst/>
          </a:prstGeom>
        </p:spPr>
        <p:txBody>
          <a:bodyPr vert="horz" lIns="91440" tIns="45720" rIns="91440" bIns="45720" rtlCol="0">
            <a:normAutofit/>
          </a:bodyPr>
          <a:lstStyle/>
          <a:p>
            <a:pPr algn="ctr">
              <a:lnSpc>
                <a:spcPct val="90000"/>
              </a:lnSpc>
              <a:spcBef>
                <a:spcPts val="0"/>
              </a:spcBef>
              <a:spcAft>
                <a:spcPts val="600"/>
              </a:spcAft>
            </a:pPr>
            <a:r>
              <a:rPr lang="en-US" sz="3200" b="1" dirty="0">
                <a:solidFill>
                  <a:srgbClr val="254B73"/>
                </a:solidFill>
                <a:latin typeface="Roboto" panose="02000000000000000000" pitchFamily="2" charset="0"/>
                <a:ea typeface="Roboto" panose="02000000000000000000" pitchFamily="2" charset="0"/>
              </a:rPr>
              <a:t>Élection du conseil </a:t>
            </a:r>
            <a:r>
              <a:rPr lang="en-US" sz="3200" b="1" dirty="0" err="1">
                <a:solidFill>
                  <a:srgbClr val="254B73"/>
                </a:solidFill>
                <a:latin typeface="Roboto" panose="02000000000000000000" pitchFamily="2" charset="0"/>
                <a:ea typeface="Roboto" panose="02000000000000000000" pitchFamily="2" charset="0"/>
              </a:rPr>
              <a:t>d’administration</a:t>
            </a:r>
            <a:endParaRPr lang="en-US" sz="3200" dirty="0">
              <a:solidFill>
                <a:srgbClr val="254B73"/>
              </a:solidFill>
              <a:latin typeface="Roboto" panose="02000000000000000000" pitchFamily="2" charset="0"/>
              <a:ea typeface="Roboto" panose="02000000000000000000" pitchFamily="2" charset="0"/>
            </a:endParaRPr>
          </a:p>
        </p:txBody>
      </p:sp>
      <p:pic>
        <p:nvPicPr>
          <p:cNvPr id="4" name="Graphic 3" descr="Checkmark with solid fill">
            <a:extLst>
              <a:ext uri="{FF2B5EF4-FFF2-40B4-BE49-F238E27FC236}">
                <a16:creationId xmlns:a16="http://schemas.microsoft.com/office/drawing/2014/main" id="{B2CA8D0D-B192-4F7B-B2E4-8E9C8D594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pic>
        <p:nvPicPr>
          <p:cNvPr id="5" name="Picture 4" descr="Icon&#10;&#10;Description automatically generated">
            <a:extLst>
              <a:ext uri="{FF2B5EF4-FFF2-40B4-BE49-F238E27FC236}">
                <a16:creationId xmlns:a16="http://schemas.microsoft.com/office/drawing/2014/main" id="{56112E5F-53C4-4CE1-B202-644F74477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03" y="1760827"/>
            <a:ext cx="3172134" cy="3336345"/>
          </a:xfrm>
          <a:prstGeom prst="rect">
            <a:avLst/>
          </a:prstGeom>
        </p:spPr>
      </p:pic>
    </p:spTree>
    <p:extLst>
      <p:ext uri="{BB962C8B-B14F-4D97-AF65-F5344CB8AC3E}">
        <p14:creationId xmlns:p14="http://schemas.microsoft.com/office/powerpoint/2010/main" val="331016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5EC122A-CF27-4550-A0EB-7A8C0FE8BD22}"/>
              </a:ext>
            </a:extLst>
          </p:cNvPr>
          <p:cNvGrpSpPr/>
          <p:nvPr/>
        </p:nvGrpSpPr>
        <p:grpSpPr>
          <a:xfrm>
            <a:off x="9383676" y="4742121"/>
            <a:ext cx="1492325" cy="1759245"/>
            <a:chOff x="8820150" y="3962400"/>
            <a:chExt cx="2343150" cy="2762250"/>
          </a:xfrm>
        </p:grpSpPr>
        <p:sp>
          <p:nvSpPr>
            <p:cNvPr id="20" name="Rectangle 19">
              <a:extLst>
                <a:ext uri="{FF2B5EF4-FFF2-40B4-BE49-F238E27FC236}">
                  <a16:creationId xmlns:a16="http://schemas.microsoft.com/office/drawing/2014/main" id="{90BC3BC9-0D0F-498D-B417-1EAB040BEE56}"/>
                </a:ext>
              </a:extLst>
            </p:cNvPr>
            <p:cNvSpPr/>
            <p:nvPr/>
          </p:nvSpPr>
          <p:spPr>
            <a:xfrm>
              <a:off x="8896350" y="3962400"/>
              <a:ext cx="2190750" cy="2762250"/>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descr="A picture containing text&#10;&#10;Description automatically generated">
              <a:extLst>
                <a:ext uri="{FF2B5EF4-FFF2-40B4-BE49-F238E27FC236}">
                  <a16:creationId xmlns:a16="http://schemas.microsoft.com/office/drawing/2014/main" id="{24DC7F07-624A-43D2-8DCC-6DAE0A7835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0150" y="4095750"/>
              <a:ext cx="2343150" cy="2343150"/>
            </a:xfrm>
            <a:prstGeom prst="rect">
              <a:avLst/>
            </a:prstGeom>
          </p:spPr>
        </p:pic>
      </p:grpSp>
      <p:sp>
        <p:nvSpPr>
          <p:cNvPr id="23" name="TextBox 22">
            <a:extLst>
              <a:ext uri="{FF2B5EF4-FFF2-40B4-BE49-F238E27FC236}">
                <a16:creationId xmlns:a16="http://schemas.microsoft.com/office/drawing/2014/main" id="{E752F3FE-5CD9-469F-A1DA-437BD0F15D5C}"/>
              </a:ext>
            </a:extLst>
          </p:cNvPr>
          <p:cNvSpPr txBox="1"/>
          <p:nvPr/>
        </p:nvSpPr>
        <p:spPr>
          <a:xfrm>
            <a:off x="7506586" y="3742631"/>
            <a:ext cx="4685414" cy="1084419"/>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MERCI!</a:t>
            </a:r>
            <a:endParaRPr lang="en-CA" sz="2800" b="1" dirty="0">
              <a:solidFill>
                <a:schemeClr val="bg1"/>
              </a:solidFill>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19DFA0CB-9DC9-4532-B838-9B71234661BC}"/>
              </a:ext>
            </a:extLst>
          </p:cNvPr>
          <p:cNvSpPr txBox="1"/>
          <p:nvPr/>
        </p:nvSpPr>
        <p:spPr>
          <a:xfrm>
            <a:off x="7239000" y="263266"/>
            <a:ext cx="4953000" cy="3705225"/>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L’Assemblée générale</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annuelle 2020-2021</a:t>
            </a:r>
          </a:p>
          <a:p>
            <a:pPr marL="457200" marR="0" algn="ctr"/>
            <a:endParaRPr lang="fr-CA" sz="800" b="1" dirty="0">
              <a:solidFill>
                <a:schemeClr val="bg1"/>
              </a:solidFill>
              <a:effectLst/>
              <a:latin typeface="Roboto" panose="02000000000000000000" pitchFamily="2" charset="0"/>
              <a:ea typeface="Roboto" panose="02000000000000000000" pitchFamily="2" charset="0"/>
              <a:cs typeface="Garamond" panose="02020404030301010803" pitchFamily="18" charset="0"/>
            </a:endParaRPr>
          </a:p>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Maison des familles </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de Verdun (MFV)</a:t>
            </a:r>
          </a:p>
          <a:p>
            <a:pPr marL="457200" marR="0" algn="ctr">
              <a:spcBef>
                <a:spcPts val="600"/>
              </a:spcBef>
              <a:spcAft>
                <a:spcPts val="600"/>
              </a:spcAft>
            </a:pPr>
            <a:endParaRPr lang="fr-CA" sz="800" b="1" dirty="0">
              <a:solidFill>
                <a:schemeClr val="bg1"/>
              </a:solidFill>
              <a:latin typeface="Roboto" panose="02000000000000000000" pitchFamily="2" charset="0"/>
              <a:ea typeface="Roboto" panose="02000000000000000000" pitchFamily="2" charset="0"/>
            </a:endParaRPr>
          </a:p>
          <a:p>
            <a:pPr marL="457200" marR="0" algn="ctr">
              <a:spcBef>
                <a:spcPts val="600"/>
              </a:spcBef>
              <a:spcAft>
                <a:spcPts val="600"/>
              </a:spcAft>
            </a:pPr>
            <a:r>
              <a:rPr lang="fr-CA" sz="2800" dirty="0">
                <a:solidFill>
                  <a:schemeClr val="bg1"/>
                </a:solidFill>
                <a:latin typeface="Roboto" panose="02000000000000000000" pitchFamily="2" charset="0"/>
                <a:ea typeface="Roboto" panose="02000000000000000000" pitchFamily="2" charset="0"/>
              </a:rPr>
              <a:t>19 septembre 2021</a:t>
            </a:r>
            <a:endParaRPr lang="en-CA" sz="28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2926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1B66-FBBF-469F-A877-F1B213CCCF19}"/>
              </a:ext>
            </a:extLst>
          </p:cNvPr>
          <p:cNvSpPr>
            <a:spLocks noGrp="1"/>
          </p:cNvSpPr>
          <p:nvPr>
            <p:ph type="title"/>
          </p:nvPr>
        </p:nvSpPr>
        <p:spPr>
          <a:xfrm>
            <a:off x="479423" y="283298"/>
            <a:ext cx="11184185" cy="508458"/>
          </a:xfrm>
        </p:spPr>
        <p:txBody>
          <a:bodyPr>
            <a:noAutofit/>
          </a:bodyPr>
          <a:lstStyle/>
          <a:p>
            <a:pPr marR="0" algn="l" rtl="0"/>
            <a:r>
              <a:rPr lang="fr-FR" sz="2400" b="0" i="0" u="none" strike="noStrike" dirty="0">
                <a:solidFill>
                  <a:srgbClr val="002060"/>
                </a:solidFill>
                <a:latin typeface="Roboto Black" panose="02000000000000000000" pitchFamily="2" charset="0"/>
              </a:rPr>
              <a:t>PROCÈS-VERBAL DE L’ASSEMBLÉE GÉNÉRALE ANNUELLE 2019-2020</a:t>
            </a:r>
          </a:p>
        </p:txBody>
      </p:sp>
      <p:sp>
        <p:nvSpPr>
          <p:cNvPr id="11" name="Content Placeholder 10">
            <a:extLst>
              <a:ext uri="{FF2B5EF4-FFF2-40B4-BE49-F238E27FC236}">
                <a16:creationId xmlns:a16="http://schemas.microsoft.com/office/drawing/2014/main" id="{2DB2A1AC-A3EA-409A-B089-FF3A22925404}"/>
              </a:ext>
            </a:extLst>
          </p:cNvPr>
          <p:cNvSpPr>
            <a:spLocks noGrp="1"/>
          </p:cNvSpPr>
          <p:nvPr>
            <p:ph idx="1"/>
          </p:nvPr>
        </p:nvSpPr>
        <p:spPr>
          <a:xfrm>
            <a:off x="442914" y="811771"/>
            <a:ext cx="11749086" cy="340373"/>
          </a:xfrm>
        </p:spPr>
        <p:txBody>
          <a:bodyPr>
            <a:noAutofit/>
          </a:bodyPr>
          <a:lstStyle/>
          <a:p>
            <a:pPr marL="0" indent="0">
              <a:buNone/>
            </a:pPr>
            <a:r>
              <a:rPr lang="fr-FR" sz="1200" b="0" i="0" u="none" strike="noStrike" dirty="0">
                <a:solidFill>
                  <a:srgbClr val="29284B"/>
                </a:solidFill>
                <a:latin typeface="Roboto Condensed Light" panose="02000000000000000000" pitchFamily="2" charset="0"/>
                <a:ea typeface="Roboto Condensed Light" panose="02000000000000000000" pitchFamily="2" charset="0"/>
              </a:rPr>
              <a:t>Procès-verbal de l’ASSEMBLÉE GÉNÉRALE ANNUELLE des MEMBRES de la Maison des familles de Verdun en VIRTUELLE  sous le thème MFV 2.0 - Dimanche 25 octobre 2020 de 14 h à 16 h 30</a:t>
            </a:r>
          </a:p>
          <a:p>
            <a:pPr marL="0" indent="0">
              <a:buNone/>
            </a:pPr>
            <a:endParaRPr lang="en-CA" sz="1200" dirty="0">
              <a:latin typeface="Roboto Condensed Light" panose="02000000000000000000" pitchFamily="2" charset="0"/>
              <a:ea typeface="Roboto Condensed Light" panose="02000000000000000000" pitchFamily="2" charset="0"/>
            </a:endParaRPr>
          </a:p>
        </p:txBody>
      </p:sp>
      <p:sp>
        <p:nvSpPr>
          <p:cNvPr id="13" name="Content Placeholder 10">
            <a:extLst>
              <a:ext uri="{FF2B5EF4-FFF2-40B4-BE49-F238E27FC236}">
                <a16:creationId xmlns:a16="http://schemas.microsoft.com/office/drawing/2014/main" id="{849A7AC4-0281-4372-BC49-AE76A279EA49}"/>
              </a:ext>
            </a:extLst>
          </p:cNvPr>
          <p:cNvSpPr txBox="1">
            <a:spLocks/>
          </p:cNvSpPr>
          <p:nvPr/>
        </p:nvSpPr>
        <p:spPr>
          <a:xfrm>
            <a:off x="442913" y="1019747"/>
            <a:ext cx="11460939" cy="264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buNone/>
            </a:pPr>
            <a:r>
              <a:rPr lang="en-US" sz="1200" b="1" i="0" u="none" strike="noStrike" dirty="0" err="1">
                <a:solidFill>
                  <a:srgbClr val="29284B"/>
                </a:solidFill>
                <a:latin typeface="Roboto Condensed Light" panose="02000000000000000000" pitchFamily="2" charset="0"/>
                <a:ea typeface="Roboto Condensed Light" panose="02000000000000000000" pitchFamily="2" charset="0"/>
              </a:rPr>
              <a:t>Présences</a:t>
            </a:r>
            <a:r>
              <a:rPr lang="en-US" sz="1200" b="1" i="0" u="none" strike="noStrike" dirty="0">
                <a:solidFill>
                  <a:srgbClr val="29284B"/>
                </a:solidFill>
                <a:latin typeface="Roboto Condensed Light" panose="02000000000000000000" pitchFamily="2" charset="0"/>
                <a:ea typeface="Roboto Condensed Light" panose="02000000000000000000" pitchFamily="2" charset="0"/>
              </a:rPr>
              <a:t> AGA 2019-2020</a:t>
            </a:r>
          </a:p>
          <a:p>
            <a:pPr marL="0" indent="0">
              <a:buFont typeface="Arial" panose="020B0604020202020204" pitchFamily="34" charset="0"/>
              <a:buNone/>
            </a:pPr>
            <a:endParaRPr lang="en-CA" dirty="0"/>
          </a:p>
        </p:txBody>
      </p:sp>
      <p:sp>
        <p:nvSpPr>
          <p:cNvPr id="26" name="TextBox 25">
            <a:extLst>
              <a:ext uri="{FF2B5EF4-FFF2-40B4-BE49-F238E27FC236}">
                <a16:creationId xmlns:a16="http://schemas.microsoft.com/office/drawing/2014/main" id="{F8548BA2-2509-445D-AA48-CDBB615C7086}"/>
              </a:ext>
            </a:extLst>
          </p:cNvPr>
          <p:cNvSpPr txBox="1"/>
          <p:nvPr/>
        </p:nvSpPr>
        <p:spPr>
          <a:xfrm>
            <a:off x="406402" y="2334766"/>
            <a:ext cx="11497450" cy="4170372"/>
          </a:xfrm>
          <a:prstGeom prst="rect">
            <a:avLst/>
          </a:prstGeom>
          <a:noFill/>
        </p:spPr>
        <p:txBody>
          <a:bodyPr wrap="square">
            <a:spAutoFit/>
          </a:bodyPr>
          <a:lstStyle/>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 Ouverture de l’assemblée et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vérification</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du quorum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 quorum est constaté à 14h40	</a:t>
            </a:r>
            <a:r>
              <a:rPr lang="fr-CA" sz="1100" b="1" i="1" u="sng"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200" b="1" i="1" u="sng"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2.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Mot</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de bienvenue de la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présidente</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Karima présente une rétrospective de l’année et le besoin de poursuivre le projet d’hébergement des pères malgré une série de situations difficiles et le peu de financement offert et offre un regard sur les transformations à la MFV avec la présence de la COVID</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3.      Nomination d’un(e)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président</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 et de deux secrétaires d’assemblée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Karima Redouane propose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et Danielle Brouillard comme secrétaires</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Danielle propose Cristina Ionescu pour présider l’AGA, Isabelle Lavoie animera la rencontre Zoom</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Les deux propositions sont appuyées par Marie-Claude Dionne. Danielle Brouillard demande aussi à Claire-Andrée Joseph de prendre des notes (en soutien) car en tant que directrice elle doit présenter plusieurs points.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4.      Lecture et adoption de l’ordre du jour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L’Ordre du jour est proposé par Karima Redouane et appuyé par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Danielle Brouillard précise que le Rapport COVID-19 est complété du 1er avril au 30 septembre 2020</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i="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 tel que déposé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5.      Lecture et adoption du procès-verbal de l’AGA tenue le 26 septembre 2019</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 procès-verbal est présenté à l’écran, il est proposé par Marie-Claude Dionne et appuyé par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a:t>
            </a:r>
            <a:r>
              <a:rPr lang="fr-CA" sz="1200" i="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6.       Présentation du rapport d’activités 2019-2020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En plus du mot de la direction où un bref retour sur la période d’intérim Danielle Brouillard présente la mission de l’organisme et certaines données régionales Cristina Ionescu enchaîne avec les objectifs et résultats 2019-2020, les statistiques et présences aux activités puis, Danielle Brouillard complète avec les objectifs 2020-2021 et les adaptions aux nouvelles technologies pour permettre de maintenir le maximum de services pendant la pandémie. Le bilan financier pour les dépenses au 30 septembre est présenté. Oumou Diakité propose l’adoption et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Anaÿis</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Samia appuie.			</a:t>
            </a:r>
            <a:r>
              <a:rPr lang="fr-CA" sz="1200" i="1" u="sng"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5A77EFC1-71B0-48E5-A489-D8E5ADF67E98}"/>
              </a:ext>
            </a:extLst>
          </p:cNvPr>
          <p:cNvGraphicFramePr>
            <a:graphicFrameLocks noGrp="1"/>
          </p:cNvGraphicFramePr>
          <p:nvPr>
            <p:extLst>
              <p:ext uri="{D42A27DB-BD31-4B8C-83A1-F6EECF244321}">
                <p14:modId xmlns:p14="http://schemas.microsoft.com/office/powerpoint/2010/main" val="1046332678"/>
              </p:ext>
            </p:extLst>
          </p:nvPr>
        </p:nvGraphicFramePr>
        <p:xfrm>
          <a:off x="479423" y="1299649"/>
          <a:ext cx="11306175" cy="1005840"/>
        </p:xfrm>
        <a:graphic>
          <a:graphicData uri="http://schemas.openxmlformats.org/drawingml/2006/table">
            <a:tbl>
              <a:tblPr firstRow="1" bandRow="1">
                <a:tableStyleId>{5C22544A-7EE6-4342-B048-85BDC9FD1C3A}</a:tableStyleId>
              </a:tblPr>
              <a:tblGrid>
                <a:gridCol w="2261235">
                  <a:extLst>
                    <a:ext uri="{9D8B030D-6E8A-4147-A177-3AD203B41FA5}">
                      <a16:colId xmlns:a16="http://schemas.microsoft.com/office/drawing/2014/main" val="4077198990"/>
                    </a:ext>
                  </a:extLst>
                </a:gridCol>
                <a:gridCol w="2631721">
                  <a:extLst>
                    <a:ext uri="{9D8B030D-6E8A-4147-A177-3AD203B41FA5}">
                      <a16:colId xmlns:a16="http://schemas.microsoft.com/office/drawing/2014/main" val="2925010851"/>
                    </a:ext>
                  </a:extLst>
                </a:gridCol>
                <a:gridCol w="1890749">
                  <a:extLst>
                    <a:ext uri="{9D8B030D-6E8A-4147-A177-3AD203B41FA5}">
                      <a16:colId xmlns:a16="http://schemas.microsoft.com/office/drawing/2014/main" val="3827977264"/>
                    </a:ext>
                  </a:extLst>
                </a:gridCol>
                <a:gridCol w="2261235">
                  <a:extLst>
                    <a:ext uri="{9D8B030D-6E8A-4147-A177-3AD203B41FA5}">
                      <a16:colId xmlns:a16="http://schemas.microsoft.com/office/drawing/2014/main" val="3448810261"/>
                    </a:ext>
                  </a:extLst>
                </a:gridCol>
                <a:gridCol w="2261235">
                  <a:extLst>
                    <a:ext uri="{9D8B030D-6E8A-4147-A177-3AD203B41FA5}">
                      <a16:colId xmlns:a16="http://schemas.microsoft.com/office/drawing/2014/main" val="42842302"/>
                    </a:ext>
                  </a:extLst>
                </a:gridCol>
              </a:tblGrid>
              <a:tr h="370840">
                <a:tc>
                  <a:txBody>
                    <a:bodyPr/>
                    <a:lstStyle/>
                    <a:p>
                      <a:r>
                        <a:rPr lang="en-CA" sz="1200" b="0" dirty="0">
                          <a:solidFill>
                            <a:srgbClr val="29294C"/>
                          </a:solidFill>
                          <a:latin typeface="Roboto Condensed Light" panose="02000000000000000000" pitchFamily="2" charset="0"/>
                          <a:ea typeface="Roboto Condensed Light" panose="02000000000000000000" pitchFamily="2" charset="0"/>
                        </a:rPr>
                        <a:t>Karima </a:t>
                      </a:r>
                      <a:r>
                        <a:rPr lang="en-CA" sz="1200" b="0" dirty="0" err="1">
                          <a:solidFill>
                            <a:srgbClr val="29294C"/>
                          </a:solidFill>
                          <a:latin typeface="Roboto Condensed Light" panose="02000000000000000000" pitchFamily="2" charset="0"/>
                          <a:ea typeface="Roboto Condensed Light" panose="02000000000000000000" pitchFamily="2" charset="0"/>
                        </a:rPr>
                        <a:t>Redouane</a:t>
                      </a:r>
                      <a:r>
                        <a:rPr lang="en-CA" sz="1200" b="0" dirty="0">
                          <a:solidFill>
                            <a:srgbClr val="29294C"/>
                          </a:solidFill>
                          <a:latin typeface="Roboto Condensed Light" panose="02000000000000000000" pitchFamily="2" charset="0"/>
                          <a:ea typeface="Roboto Condensed Light" panose="02000000000000000000" pitchFamily="2" charset="0"/>
                        </a:rPr>
                        <a:t> (X)</a:t>
                      </a:r>
                    </a:p>
                    <a:p>
                      <a:r>
                        <a:rPr lang="en-CA" sz="1200" b="0" dirty="0">
                          <a:solidFill>
                            <a:srgbClr val="29294C"/>
                          </a:solidFill>
                          <a:latin typeface="Roboto Condensed Light" panose="02000000000000000000" pitchFamily="2" charset="0"/>
                          <a:ea typeface="Roboto Condensed Light" panose="02000000000000000000" pitchFamily="2" charset="0"/>
                        </a:rPr>
                        <a:t>Samar </a:t>
                      </a:r>
                      <a:r>
                        <a:rPr lang="en-CA" sz="1200" b="0" dirty="0" err="1">
                          <a:solidFill>
                            <a:srgbClr val="29294C"/>
                          </a:solidFill>
                          <a:latin typeface="Roboto Condensed Light" panose="02000000000000000000" pitchFamily="2" charset="0"/>
                          <a:ea typeface="Roboto Condensed Light" panose="02000000000000000000" pitchFamily="2" charset="0"/>
                        </a:rPr>
                        <a:t>Elkahlout</a:t>
                      </a:r>
                      <a:r>
                        <a:rPr lang="en-CA" sz="1200" b="0" dirty="0">
                          <a:solidFill>
                            <a:srgbClr val="29294C"/>
                          </a:solidFill>
                          <a:latin typeface="Roboto Condensed Light" panose="02000000000000000000" pitchFamily="2" charset="0"/>
                          <a:ea typeface="Roboto Condensed Light" panose="02000000000000000000" pitchFamily="2" charset="0"/>
                        </a:rPr>
                        <a:t> (X) </a:t>
                      </a:r>
                    </a:p>
                    <a:p>
                      <a:r>
                        <a:rPr lang="en-CA" sz="1200" b="0" dirty="0" err="1">
                          <a:solidFill>
                            <a:srgbClr val="29294C"/>
                          </a:solidFill>
                          <a:latin typeface="Roboto Condensed Light" panose="02000000000000000000" pitchFamily="2" charset="0"/>
                          <a:ea typeface="Roboto Condensed Light" panose="02000000000000000000" pitchFamily="2" charset="0"/>
                        </a:rPr>
                        <a:t>Oumou</a:t>
                      </a:r>
                      <a:r>
                        <a:rPr lang="en-CA" sz="1200" b="0" dirty="0">
                          <a:solidFill>
                            <a:srgbClr val="29294C"/>
                          </a:solidFill>
                          <a:latin typeface="Roboto Condensed Light" panose="02000000000000000000" pitchFamily="2" charset="0"/>
                          <a:ea typeface="Roboto Condensed Light" panose="02000000000000000000" pitchFamily="2" charset="0"/>
                        </a:rPr>
                        <a:t> Diakité	 (X)</a:t>
                      </a:r>
                    </a:p>
                    <a:p>
                      <a:r>
                        <a:rPr lang="en-CA" sz="1200" b="0" dirty="0">
                          <a:solidFill>
                            <a:srgbClr val="29294C"/>
                          </a:solidFill>
                          <a:latin typeface="Roboto Condensed Light" panose="02000000000000000000" pitchFamily="2" charset="0"/>
                          <a:ea typeface="Roboto Condensed Light" panose="02000000000000000000" pitchFamily="2" charset="0"/>
                        </a:rPr>
                        <a:t>Marie-Claude Dionne (X)</a:t>
                      </a:r>
                    </a:p>
                    <a:p>
                      <a:r>
                        <a:rPr lang="en-CA" sz="1200" b="0" dirty="0" err="1">
                          <a:solidFill>
                            <a:srgbClr val="29294C"/>
                          </a:solidFill>
                          <a:latin typeface="Roboto Condensed Light" panose="02000000000000000000" pitchFamily="2" charset="0"/>
                          <a:ea typeface="Roboto Condensed Light" panose="02000000000000000000" pitchFamily="2" charset="0"/>
                        </a:rPr>
                        <a:t>Marilyse</a:t>
                      </a:r>
                      <a:r>
                        <a:rPr lang="en-CA" sz="1200" b="0" dirty="0">
                          <a:solidFill>
                            <a:srgbClr val="29294C"/>
                          </a:solidFill>
                          <a:latin typeface="Roboto Condensed Light" panose="02000000000000000000" pitchFamily="2" charset="0"/>
                          <a:ea typeface="Roboto Condensed Light" panose="02000000000000000000" pitchFamily="2" charset="0"/>
                        </a:rPr>
                        <a:t> Lawrence (X)</a:t>
                      </a: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Falonne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Valmon</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9294C"/>
                          </a:solidFill>
                          <a:latin typeface="Roboto Condensed Light" panose="02000000000000000000" pitchFamily="2" charset="0"/>
                          <a:ea typeface="Roboto Condensed Light" panose="02000000000000000000" pitchFamily="2" charset="0"/>
                        </a:rPr>
                        <a:t>Cornelia Ionescu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Sihame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Allal</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9294C"/>
                          </a:solidFill>
                          <a:latin typeface="Roboto Condensed Light" panose="02000000000000000000" pitchFamily="2" charset="0"/>
                          <a:ea typeface="Roboto Condensed Light" panose="02000000000000000000" pitchFamily="2" charset="0"/>
                        </a:rPr>
                        <a:t>Anais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Cheredi</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Sara Taki (X)</a:t>
                      </a:r>
                    </a:p>
                    <a:p>
                      <a:pPr marR="0" algn="l" rtl="0"/>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Moustapha</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Sène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Alain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Gougeon</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Claire-</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Andrée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Joseph</a:t>
                      </a:r>
                    </a:p>
                    <a:p>
                      <a:endParaRPr lang="en-CA" sz="1200" dirty="0">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Marie-Ève Vallerand</a:t>
                      </a:r>
                    </a:p>
                    <a:p>
                      <a:pPr marR="0" algn="l" rtl="0"/>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Angélique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Maurier</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Danielle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Brouillard</a:t>
                      </a:r>
                      <a:endParaRPr lang="en-US" sz="1200" b="0" i="0" u="none" strike="noStrike" dirty="0">
                        <a:solidFill>
                          <a:srgbClr val="29294C"/>
                        </a:solidFill>
                        <a:latin typeface="Roboto Condensed Light" panose="02000000000000000000" pitchFamily="2" charset="0"/>
                        <a:ea typeface="Roboto Condensed Light" panose="02000000000000000000" pitchFamily="2" charset="0"/>
                      </a:endParaRP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Cristina Ionescu</a:t>
                      </a:r>
                    </a:p>
                    <a:p>
                      <a:endParaRPr lang="en-CA" sz="1200" dirty="0">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Tiffany Nguyen</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Josée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Langelier</a:t>
                      </a:r>
                      <a:endParaRPr lang="en-US" sz="1200" b="0" i="0" u="none" strike="noStrike" dirty="0">
                        <a:solidFill>
                          <a:srgbClr val="29294C"/>
                        </a:solidFill>
                        <a:latin typeface="Roboto Condensed Light" panose="02000000000000000000" pitchFamily="2" charset="0"/>
                        <a:ea typeface="Roboto Condensed Light" panose="02000000000000000000" pitchFamily="2" charset="0"/>
                      </a:endParaRP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Isabelle Lavoie</a:t>
                      </a:r>
                    </a:p>
                    <a:p>
                      <a:pPr marR="0" lvl="1" algn="l" rtl="0">
                        <a:spcBef>
                          <a:spcPts val="0"/>
                        </a:spcBef>
                      </a:pPr>
                      <a:r>
                        <a:rPr lang="en-US" sz="1050" b="0" i="1" u="none" strike="noStrike" dirty="0">
                          <a:solidFill>
                            <a:srgbClr val="29294C"/>
                          </a:solidFill>
                          <a:latin typeface="Roboto Condensed Light" panose="02000000000000000000" pitchFamily="2" charset="0"/>
                          <a:ea typeface="Roboto Condensed Light" panose="02000000000000000000" pitchFamily="2" charset="0"/>
                        </a:rPr>
                        <a:t>(X) :  MEMBRES VOTANTS</a:t>
                      </a:r>
                    </a:p>
                    <a:p>
                      <a:endParaRPr lang="en-CA" sz="1200" dirty="0">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6371437"/>
                  </a:ext>
                </a:extLst>
              </a:tr>
            </a:tbl>
          </a:graphicData>
        </a:graphic>
      </p:graphicFrame>
    </p:spTree>
    <p:extLst>
      <p:ext uri="{BB962C8B-B14F-4D97-AF65-F5344CB8AC3E}">
        <p14:creationId xmlns:p14="http://schemas.microsoft.com/office/powerpoint/2010/main" val="153042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6903C-FF3A-4351-A127-700360581D61}"/>
              </a:ext>
            </a:extLst>
          </p:cNvPr>
          <p:cNvSpPr txBox="1"/>
          <p:nvPr/>
        </p:nvSpPr>
        <p:spPr>
          <a:xfrm>
            <a:off x="343786" y="799534"/>
            <a:ext cx="11504428" cy="5262979"/>
          </a:xfrm>
          <a:prstGeom prst="rect">
            <a:avLst/>
          </a:prstGeom>
          <a:noFill/>
        </p:spPr>
        <p:txBody>
          <a:bodyPr wrap="square">
            <a:spAutoFit/>
          </a:bodyPr>
          <a:lstStyle/>
          <a:p>
            <a:pPr marL="0" marR="0">
              <a:spcBef>
                <a:spcPts val="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7.       Modifications aux règlements généraux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Il est proposé d’ajouter la catégorie ‘membres honoraires’ dans le but de reconnaître l’implication bénévole au conseil d’administration de 10 ans et plus et ainsi maintenir une connaissance de l’historique et de l’évolution de la MFV. Les modifications suivantes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surlignées</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sont proposées:</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5.  CATÉGORIES</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Les membres se divisent en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quatre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catégories :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Les membres honoraires – tout membre ou personne ayant contribué bénévolement pour une période de plus de 10 ans est reconnu comme membre honoraire et bénéficie de tous les privilèges accordés aux membres actifs.</a:t>
            </a:r>
            <a:endParaRPr lang="en-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7.  DROITS DES MEMBRES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Les membres actifs, </a:t>
            </a:r>
            <a:r>
              <a:rPr lang="fr-CA" sz="1200" strike="sngStrike"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et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les membres associés </a:t>
            </a:r>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et les membres honoraires </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ont le droit de recevoir les avis de convocation aux assemblées des membres, d’assister à ces assemblées et d’y voter.  Ils sont éligibles comme membre du Conseil d’administration de la corporation.</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2"/>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12.4 Critères pour être élu au Conseil d’administration</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2"/>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12.4.2  Pour les membres actifs </a:t>
            </a:r>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et les membres honoraires </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de la Maison des familles de Verdun</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15.   VOTE</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Pour toute assemblée générale dûment convoquée, les membres actifs </a:t>
            </a:r>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honoraires</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et associés, en règles, de plus de 18 ans ont droit de vote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propose l’adoption des modifications aux règlements généraux et Marie-Claude Dionne appuie. Il n’y a aucune question de l’Assemblée.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i="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p>
          <a:p>
            <a:pPr lvl="1"/>
            <a:endParaRPr lang="en-CA" sz="1200"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r>
              <a:rPr lang="fr-FR"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8.      Présentation des prévisions budgétaires 2020-2021 et des résultats 2019-2020</a:t>
            </a:r>
          </a:p>
          <a:p>
            <a:r>
              <a:rPr lang="fr-FR" sz="1200"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Un important déficit (55 717$) est prévu entre les revenus et les dépenses, principalement dû aux travaux prévus et aux ajustements COVID-19 nécessaires, toutefois Josée Langelier mentionne que l’organisme a prévu une réserve (sous forme d’affectations) pour couvrir les frais de ces volets donc le budget peut s’équilibrer avec les sommes affectées. Karima Redouane propose l’adoption des prévisions telles que déposées et Moustapha Sène appuie. Le Bilan financier COVID et un bref rapport des activités réalisées entre le 1er avril et le 31 août 2020 est aussi présenté au point 6 ‘Rapport d’activités.					</a:t>
            </a:r>
            <a:r>
              <a:rPr lang="fr-FR"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p>
          <a:p>
            <a:endParaRPr lang="fr-CA" sz="1200" i="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8D56E9D0-48A2-4BC7-B976-563FADE37E4E}"/>
              </a:ext>
            </a:extLst>
          </p:cNvPr>
          <p:cNvSpPr txBox="1">
            <a:spLocks/>
          </p:cNvSpPr>
          <p:nvPr/>
        </p:nvSpPr>
        <p:spPr>
          <a:xfrm>
            <a:off x="343786" y="287029"/>
            <a:ext cx="11184185" cy="5084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rgbClr val="002060"/>
                </a:solidFill>
                <a:latin typeface="Roboto Black" panose="02000000000000000000" pitchFamily="2" charset="0"/>
              </a:rPr>
              <a:t>PROCÈS-VERBAL DE L’ASSEMBLÉE GÉNÉRALE ANNUELLE 2019-2020</a:t>
            </a:r>
          </a:p>
        </p:txBody>
      </p:sp>
    </p:spTree>
    <p:extLst>
      <p:ext uri="{BB962C8B-B14F-4D97-AF65-F5344CB8AC3E}">
        <p14:creationId xmlns:p14="http://schemas.microsoft.com/office/powerpoint/2010/main" val="190587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5038C-F008-4446-A7B5-64B5ACD85B2F}"/>
              </a:ext>
            </a:extLst>
          </p:cNvPr>
          <p:cNvSpPr txBox="1"/>
          <p:nvPr/>
        </p:nvSpPr>
        <p:spPr>
          <a:xfrm>
            <a:off x="314325" y="633353"/>
            <a:ext cx="11563350" cy="5770811"/>
          </a:xfrm>
          <a:prstGeom prst="rect">
            <a:avLst/>
          </a:prstGeom>
          <a:noFill/>
        </p:spPr>
        <p:txBody>
          <a:bodyPr wrap="square">
            <a:spAutoFit/>
          </a:bodyPr>
          <a:lstStyle/>
          <a:p>
            <a:pPr marL="273685" marR="0" algn="just">
              <a:spcBef>
                <a:spcPts val="0"/>
              </a:spcBef>
              <a:spcAft>
                <a:spcPts val="0"/>
              </a:spcAft>
            </a:pP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L="685800" marR="0" algn="just">
              <a:spcBef>
                <a:spcPts val="0"/>
              </a:spcBef>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a:spcAft>
                <a:spcPts val="0"/>
              </a:spcAft>
              <a:tabLst>
                <a:tab pos="266700" algn="l"/>
              </a:tabLs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9. Adoption des États financiers 2019-2020 (au 31 mars 2020)</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Josée Langelier présente les États financiers et fait les liens entre les prévisions présentées et les États financiers concernant, entres autres les affectations. Il n’y a aucune question de l’Assemblée. </a:t>
            </a:r>
            <a:r>
              <a:rPr lang="fr-CA" sz="1200" dirty="0" err="1">
                <a:solidFill>
                  <a:srgbClr val="29294C"/>
                </a:solidFill>
                <a:effectLst/>
                <a:latin typeface="Roboto Condensed Light" panose="02000000000000000000" pitchFamily="2" charset="0"/>
                <a:ea typeface="Roboto Condensed Light" panose="02000000000000000000" pitchFamily="2"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rPr>
              <a:t> Lawrence propose l’adoption des États financiers, Karima Redouane appuie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indent="448945" algn="just">
              <a:spcAft>
                <a:spcPts val="0"/>
              </a:spcAft>
            </a:pPr>
            <a:r>
              <a:rPr lang="fr-CA" sz="1100" b="1" i="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a:spcAft>
                <a:spcPts val="0"/>
              </a:spcAf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10. Nomination d’un vérificateur général pour 2020-2021 </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latin typeface="Roboto Condensed Light" panose="02000000000000000000" pitchFamily="2" charset="0"/>
                <a:ea typeface="Roboto Condensed Light" panose="02000000000000000000" pitchFamily="2" charset="0"/>
              </a:rPr>
              <a:t>Karima</a:t>
            </a:r>
            <a:r>
              <a:rPr lang="fr-CA" sz="1200" dirty="0">
                <a:solidFill>
                  <a:srgbClr val="29294C"/>
                </a:solidFill>
                <a:effectLst/>
                <a:latin typeface="Roboto Condensed Light" panose="02000000000000000000" pitchFamily="2" charset="0"/>
                <a:ea typeface="Roboto Condensed Light" panose="02000000000000000000" pitchFamily="2" charset="0"/>
              </a:rPr>
              <a:t> Redouane propose de reconduire avec la firme Rolland </a:t>
            </a:r>
            <a:r>
              <a:rPr lang="fr-CA" sz="1200" dirty="0" err="1">
                <a:solidFill>
                  <a:srgbClr val="29294C"/>
                </a:solidFill>
                <a:effectLst/>
                <a:latin typeface="Roboto Condensed Light" panose="02000000000000000000" pitchFamily="2" charset="0"/>
                <a:ea typeface="Roboto Condensed Light" panose="02000000000000000000" pitchFamily="2" charset="0"/>
              </a:rPr>
              <a:t>Naccache</a:t>
            </a:r>
            <a:r>
              <a:rPr lang="fr-CA" sz="1200" dirty="0">
                <a:solidFill>
                  <a:srgbClr val="29294C"/>
                </a:solidFill>
                <a:effectLst/>
                <a:latin typeface="Roboto Condensed Light" panose="02000000000000000000" pitchFamily="2" charset="0"/>
                <a:ea typeface="Roboto Condensed Light" panose="02000000000000000000" pitchFamily="2" charset="0"/>
              </a:rPr>
              <a:t>, Danielle Brouillard mentionne que nous avons une bonne collaboration et qu’il est difficile en ce moment de changer de firme Moustapha Sène appuie. Il n’y a aucune question de l’Assemblée.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a:spcAft>
                <a:spcPts val="0"/>
              </a:spcAf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11. Ratification des actes du Conseil d’administration </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Danielle Brouillard, rappelle que cette démarche vise à confirmer la confiance des membres envers les actions portées par le Conseil d’administration au cours de cet exercice. Oumou Diakité appuyé par Cristina Ionescu propose la ratification des actes du conseil. La directrice félicite toute l’équipe et les membres pour leur soutien, leur participation reconnaît que les adaptations requises depuis avril 2020 seront aussi considérées pour les années à venir. Il n’y a aucune question de l’Assemblée.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b="1" dirty="0">
                <a:solidFill>
                  <a:srgbClr val="29294C"/>
                </a:solidFill>
                <a:effectLst/>
                <a:latin typeface="Roboto Condensed Light" panose="02000000000000000000" pitchFamily="2" charset="0"/>
                <a:ea typeface="Roboto Condensed Light" panose="02000000000000000000" pitchFamily="2" charset="0"/>
              </a:rPr>
              <a:t>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12. Élection du conseil d’administration</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Dans le contexte actuel, Oumou Diakité appuyé par </a:t>
            </a:r>
            <a:r>
              <a:rPr lang="fr-CA" sz="1200" dirty="0" err="1">
                <a:solidFill>
                  <a:srgbClr val="29294C"/>
                </a:solidFill>
                <a:effectLst/>
                <a:latin typeface="Roboto Condensed Light" panose="02000000000000000000" pitchFamily="2" charset="0"/>
                <a:ea typeface="Roboto Condensed Light" panose="02000000000000000000" pitchFamily="2" charset="0"/>
              </a:rPr>
              <a:t>Anaÿis</a:t>
            </a:r>
            <a:r>
              <a:rPr lang="fr-CA" sz="1200" dirty="0">
                <a:solidFill>
                  <a:srgbClr val="29294C"/>
                </a:solidFill>
                <a:effectLst/>
                <a:latin typeface="Roboto Condensed Light" panose="02000000000000000000" pitchFamily="2" charset="0"/>
                <a:ea typeface="Roboto Condensed Light" panose="02000000000000000000" pitchFamily="2" charset="0"/>
              </a:rPr>
              <a:t> Samia propose la reconduction des membres actuels pour une période d’un ou de deux ans. Chaque membre du conseil d’administration présent accepte. Clôture et acceptation des mandats des candidats actuels (2020-2021 et 2020-2022)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a:spcAft>
                <a:spcPts val="0"/>
              </a:spcAf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13. Mot de clôture et levée de l’assemblée</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Sur proposition de Karima Redouane appuyée par </a:t>
            </a:r>
            <a:r>
              <a:rPr lang="fr-CA" sz="1200" dirty="0" err="1">
                <a:solidFill>
                  <a:srgbClr val="29294C"/>
                </a:solidFill>
                <a:effectLst/>
                <a:latin typeface="Roboto Condensed Light" panose="02000000000000000000" pitchFamily="2" charset="0"/>
                <a:ea typeface="Roboto Condensed Light" panose="02000000000000000000" pitchFamily="2"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rPr>
              <a:t> Lawrence, l’Assemblée est levée</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indent="441960" algn="just">
              <a:spcAft>
                <a:spcPts val="0"/>
              </a:spcAft>
            </a:pPr>
            <a:r>
              <a:rPr lang="fr-CA" sz="1100" b="1" i="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r>
              <a:rPr lang="fr-CA" sz="1200" dirty="0">
                <a:solidFill>
                  <a:srgbClr val="29294C"/>
                </a:solidFill>
                <a:effectLst/>
                <a:latin typeface="Roboto Condensed Light" panose="02000000000000000000" pitchFamily="2" charset="0"/>
                <a:ea typeface="Roboto Condensed Light" panose="02000000000000000000" pitchFamily="2" charset="0"/>
                <a:cs typeface="Calibri" panose="020F0502020204030204" pitchFamily="34" charset="0"/>
              </a:rPr>
              <a:t>N.B. Une procédure de vote ‘en ligne’ sera émise à chaque membre votant, selon le besoin – Aucun vote secret n’a été demandé </a:t>
            </a:r>
            <a:r>
              <a:rPr lang="fr-FR" sz="1200" i="1" dirty="0">
                <a:solidFill>
                  <a:srgbClr val="29294C"/>
                </a:solidFill>
                <a:effectLst/>
                <a:latin typeface="Roboto Condensed Light" panose="02000000000000000000" pitchFamily="2" charset="0"/>
                <a:ea typeface="Roboto Condensed Light" panose="02000000000000000000" pitchFamily="2" charset="0"/>
              </a:rPr>
              <a:t>Une période d’échange et de question est ouverte entre chaque point présenté</a:t>
            </a:r>
            <a:endParaRPr lang="en-CA" sz="1200" dirty="0">
              <a:solidFill>
                <a:srgbClr val="29294C"/>
              </a:solidFill>
              <a:effectLst/>
              <a:latin typeface="Roboto Condensed Light" panose="02000000000000000000" pitchFamily="2" charset="0"/>
              <a:ea typeface="Roboto Condensed Light" panose="02000000000000000000" pitchFamily="2" charset="0"/>
            </a:endParaRPr>
          </a:p>
        </p:txBody>
      </p:sp>
      <p:sp>
        <p:nvSpPr>
          <p:cNvPr id="5" name="Title 1">
            <a:extLst>
              <a:ext uri="{FF2B5EF4-FFF2-40B4-BE49-F238E27FC236}">
                <a16:creationId xmlns:a16="http://schemas.microsoft.com/office/drawing/2014/main" id="{8EBAD186-DE2F-496D-8E91-5FF14CD2AF0B}"/>
              </a:ext>
            </a:extLst>
          </p:cNvPr>
          <p:cNvSpPr txBox="1">
            <a:spLocks/>
          </p:cNvSpPr>
          <p:nvPr/>
        </p:nvSpPr>
        <p:spPr>
          <a:xfrm>
            <a:off x="314325" y="379124"/>
            <a:ext cx="11184185" cy="5084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rgbClr val="002060"/>
                </a:solidFill>
                <a:latin typeface="Roboto Black" panose="02000000000000000000" pitchFamily="2" charset="0"/>
              </a:rPr>
              <a:t>PROCÈS-VERBAL DE L’ASSEMBLÉE GÉNÉRALE ANNUELLE 2019-2020</a:t>
            </a:r>
          </a:p>
        </p:txBody>
      </p:sp>
      <p:pic>
        <p:nvPicPr>
          <p:cNvPr id="4" name="Graphic 3" descr="Checkmark with solid fill">
            <a:extLst>
              <a:ext uri="{FF2B5EF4-FFF2-40B4-BE49-F238E27FC236}">
                <a16:creationId xmlns:a16="http://schemas.microsoft.com/office/drawing/2014/main" id="{373E832B-2969-47DE-AFE0-BC172FDBEA0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17842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person, outdoor, grass&#10;&#10;Description automatically generated">
            <a:extLst>
              <a:ext uri="{FF2B5EF4-FFF2-40B4-BE49-F238E27FC236}">
                <a16:creationId xmlns:a16="http://schemas.microsoft.com/office/drawing/2014/main" id="{1B85DB0E-FC78-4C77-937F-FD083C0DFB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83591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C58AA3-6EB8-4A10-AFC6-C662B81AEEDB}"/>
              </a:ext>
            </a:extLst>
          </p:cNvPr>
          <p:cNvSpPr txBox="1"/>
          <p:nvPr/>
        </p:nvSpPr>
        <p:spPr>
          <a:xfrm>
            <a:off x="400050" y="868807"/>
            <a:ext cx="11472862" cy="646331"/>
          </a:xfrm>
          <a:prstGeom prst="rect">
            <a:avLst/>
          </a:prstGeom>
          <a:noFill/>
        </p:spPr>
        <p:txBody>
          <a:bodyPr wrap="square" rtlCol="0">
            <a:spAutoFit/>
          </a:bodyPr>
          <a:lstStyle/>
          <a:p>
            <a:pPr marR="0" algn="just" rtl="0"/>
            <a:r>
              <a:rPr lang="fr-FR" sz="1200" b="0" i="0" u="none" strike="noStrike" dirty="0">
                <a:solidFill>
                  <a:srgbClr val="29284B"/>
                </a:solidFill>
                <a:latin typeface="Roboto" panose="02000000000000000000" pitchFamily="2" charset="0"/>
                <a:ea typeface="Roboto" panose="02000000000000000000" pitchFamily="2" charset="0"/>
              </a:rPr>
              <a:t>La Maison des familles de Verdun (MFV) est un lieu de rencontres favorisant l’échange et le soutien entre les membres. Elle vise aussi à renforcer les aptitudes parentales par l’écoute, les formations et les ateliers. Enfin, ses activités contribuent au développement global de l’enfant et des liens familiaux dans le respect des différences individuelles.</a:t>
            </a:r>
          </a:p>
        </p:txBody>
      </p:sp>
      <p:sp>
        <p:nvSpPr>
          <p:cNvPr id="3" name="TextBox 2">
            <a:extLst>
              <a:ext uri="{FF2B5EF4-FFF2-40B4-BE49-F238E27FC236}">
                <a16:creationId xmlns:a16="http://schemas.microsoft.com/office/drawing/2014/main" id="{E8D1DE6C-5142-4A0E-B3F4-0A5E97531A71}"/>
              </a:ext>
            </a:extLst>
          </p:cNvPr>
          <p:cNvSpPr txBox="1"/>
          <p:nvPr/>
        </p:nvSpPr>
        <p:spPr>
          <a:xfrm>
            <a:off x="400050" y="2060870"/>
            <a:ext cx="11558587" cy="4463755"/>
          </a:xfrm>
          <a:prstGeom prst="rect">
            <a:avLst/>
          </a:prstGeom>
          <a:noFill/>
        </p:spPr>
        <p:txBody>
          <a:bodyPr wrap="none" numCol="2" spcCol="252000" rtlCol="0">
            <a:noAutofit/>
          </a:bodyPr>
          <a:lstStyle/>
          <a:p>
            <a:pPr marR="0" algn="just" rtl="0"/>
            <a:r>
              <a:rPr lang="fr-FR" sz="1200" b="0" i="0" u="none" strike="noStrike" dirty="0">
                <a:solidFill>
                  <a:srgbClr val="29284B"/>
                </a:solidFill>
                <a:latin typeface="Roboto Condensed "/>
                <a:ea typeface="Roboto Condensed Light" panose="02000000000000000000" pitchFamily="2" charset="0"/>
              </a:rPr>
              <a:t>La Maison des familles de Verdun accueille toutes les familles sans discrimination, c’est-à-dire tout groupe de personnes composé d’un ou de plusieurs adultes et d’un ou de plusieurs enfants qui vivent des liens de filiation acceptée, assumée et cultivée. </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Depuis 30 ans, ce sont principalement les familles du secteur *Wellington de l’Église* de Verdun et du Sud-Ouest (milieu défavorisé et peu scolarisé dont le taux de décrochage scolaire et de négligence est un des plus élevé au Québec) qui utilisent nos services. Cette année, avec l’offre adapté aux exigences sanitaire et l’extension de services en ligne, la clientèle s’est quelque peu transformée. </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Tout au long de l’année 2020-2021, nous avons favorisé l’utilisation de nos services par les familles les plus vulnérables. Cette année, nous avons doubler nos efforts afin d’assurer cet accès en présence et assurer que les familles les plus isolées puissent bénéficier de répit, d’activité, de matériel et surtout de soutien pour passer au travers les moments les plus difficiles de la crise sanitaire. Aucun des frais habituellement exigés n’a été demandé pour les activités ni pour l’adhésion à l’organisme. Toutes les familles ont bénéficié de la gratuité tout au long de l’année. Nos adaptations COVID ( ont été axées autour de la sécurité et la santé des membres et du personnel pour donner le maximum d’accès aux services et accueillir dans nos locaux les familles qui en ont le plus besoin, celles pour qui l’accès aux activités virtuelles est souvent plus difficile ou tout simplement impossible. La barrière digitale tout comme celle du coût est parfois très grande pour ces familles. La diversité des activités et des plages horaires proposées visent à mieux rejoindre ces familles dont les besoins sont souvent intenses ou particuliers. </a:t>
            </a:r>
          </a:p>
          <a:p>
            <a:pPr marR="0" algn="just" rtl="0"/>
            <a:r>
              <a:rPr lang="fr-FR" sz="1200" b="0" i="0" u="none" strike="noStrike" dirty="0">
                <a:solidFill>
                  <a:srgbClr val="29284B"/>
                </a:solidFill>
                <a:latin typeface="Roboto Condensed "/>
                <a:ea typeface="Roboto Condensed Light" panose="02000000000000000000" pitchFamily="2" charset="0"/>
              </a:rPr>
              <a:t>Notre service de visites à domicile, qui offre un soutien individualisé aux familles s’est transformé en soutien téléphonique régulier accompagné de remise de trousses adaptées aux besoins exprimés par chacune. Cette approche a été soutenu par de nombreux partenaires financiers dont : La Caisse populaire Verdun-Île des Sœurs, Centraide, Mission-Vision La Société de développement commercial Wellington et Life </a:t>
            </a:r>
            <a:r>
              <a:rPr lang="fr-FR" sz="1200" b="0" i="0" u="none" strike="noStrike" dirty="0" err="1">
                <a:solidFill>
                  <a:srgbClr val="29284B"/>
                </a:solidFill>
                <a:latin typeface="Roboto Condensed "/>
                <a:ea typeface="Roboto Condensed Light" panose="02000000000000000000" pitchFamily="2" charset="0"/>
              </a:rPr>
              <a:t>Foundation</a:t>
            </a:r>
            <a:r>
              <a:rPr lang="fr-FR" sz="1200" b="0" i="0" u="none" strike="noStrike" dirty="0">
                <a:solidFill>
                  <a:srgbClr val="29284B"/>
                </a:solidFill>
                <a:latin typeface="Roboto Condensed "/>
                <a:ea typeface="Roboto Condensed Light" panose="02000000000000000000" pitchFamily="2" charset="0"/>
              </a:rPr>
              <a:t> en plus du soutien habituel de la Direction de la Santé publique.</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L’ensemble de nos démarches entreprises cette année reflètent l’importance que nous accordons à rejoindre les familles les plus isolées et démunies. Une collaboration continue avec divers partenaires permet aussi d’étendre nos services au-delà de nos murs. Cette année, malgré le fait que la pandémie a empêché différentes activités en collaboration, les liens avec nos partenaires ont demeurés forts, et un contact constant a été maintenu afin de faire des réflexions et offrir les services les plus aidants, pertinents et complémentaires aux familles verdunoise.</a:t>
            </a:r>
          </a:p>
          <a:p>
            <a:pPr marR="0" algn="just" rtl="0"/>
            <a:r>
              <a:rPr lang="fr-FR" sz="1200" b="0" i="0" u="none" strike="noStrike" dirty="0">
                <a:solidFill>
                  <a:srgbClr val="29284B"/>
                </a:solidFill>
                <a:latin typeface="Roboto Condensed "/>
                <a:ea typeface="Roboto Condensed Light" panose="02000000000000000000" pitchFamily="2" charset="0"/>
              </a:rPr>
              <a:t> </a:t>
            </a:r>
          </a:p>
          <a:p>
            <a:pPr marR="0" algn="just" rtl="0"/>
            <a:r>
              <a:rPr lang="fr-FR" sz="1200" b="0" i="0" u="none" strike="noStrike" dirty="0">
                <a:solidFill>
                  <a:srgbClr val="29284B"/>
                </a:solidFill>
                <a:latin typeface="Roboto Condensed "/>
                <a:ea typeface="Roboto Condensed Light" panose="02000000000000000000" pitchFamily="2" charset="0"/>
              </a:rPr>
              <a:t>Encore cet été, la MFV a été animé des activités dans les parcs en collaboration avec la Table famille de Verdun, Collective Community Services et Centre repaire Dawson, entres autres. </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Il est vrai que la MFV s’adapte constamment aux besoins émergents des familles de notre communauté et selon la démographie changeante de Verdun. Le recensement de 2016 met en évidence plusieurs de ces changements.</a:t>
            </a:r>
          </a:p>
        </p:txBody>
      </p:sp>
      <p:sp>
        <p:nvSpPr>
          <p:cNvPr id="4" name="Title 1">
            <a:extLst>
              <a:ext uri="{FF2B5EF4-FFF2-40B4-BE49-F238E27FC236}">
                <a16:creationId xmlns:a16="http://schemas.microsoft.com/office/drawing/2014/main" id="{C6D7043F-58A1-4F70-8DEB-C4A20FF4D4F1}"/>
              </a:ext>
            </a:extLst>
          </p:cNvPr>
          <p:cNvSpPr txBox="1">
            <a:spLocks/>
          </p:cNvSpPr>
          <p:nvPr/>
        </p:nvSpPr>
        <p:spPr>
          <a:xfrm>
            <a:off x="400050" y="297238"/>
            <a:ext cx="11184185" cy="458927"/>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solidFill>
                  <a:srgbClr val="29294C"/>
                </a:solidFill>
                <a:latin typeface="Roboto Black" panose="02000000000000000000" pitchFamily="2" charset="0"/>
              </a:rPr>
              <a:t>NOTRE MISSION</a:t>
            </a:r>
          </a:p>
        </p:txBody>
      </p:sp>
      <p:sp>
        <p:nvSpPr>
          <p:cNvPr id="5" name="Title 1">
            <a:extLst>
              <a:ext uri="{FF2B5EF4-FFF2-40B4-BE49-F238E27FC236}">
                <a16:creationId xmlns:a16="http://schemas.microsoft.com/office/drawing/2014/main" id="{BFCE7EE6-80C8-42A3-90E4-2A9AC2BE3957}"/>
              </a:ext>
            </a:extLst>
          </p:cNvPr>
          <p:cNvSpPr txBox="1">
            <a:spLocks/>
          </p:cNvSpPr>
          <p:nvPr/>
        </p:nvSpPr>
        <p:spPr>
          <a:xfrm>
            <a:off x="400050" y="1614579"/>
            <a:ext cx="11184185" cy="458927"/>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solidFill>
                  <a:srgbClr val="29294C"/>
                </a:solidFill>
                <a:latin typeface="Roboto Black" panose="02000000000000000000" pitchFamily="2" charset="0"/>
              </a:rPr>
              <a:t>NOTRE APPROCHE</a:t>
            </a:r>
          </a:p>
        </p:txBody>
      </p:sp>
    </p:spTree>
    <p:extLst>
      <p:ext uri="{BB962C8B-B14F-4D97-AF65-F5344CB8AC3E}">
        <p14:creationId xmlns:p14="http://schemas.microsoft.com/office/powerpoint/2010/main" val="1223489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DE3DA"/>
        </a:solidFill>
        <a:ln>
          <a:noFill/>
        </a:ln>
      </a:spPr>
      <a:bodyPr spcFirstLastPara="1" wrap="square" lIns="91425" tIns="45700" rIns="91425" bIns="45700" anchor="t" anchorCtr="0">
        <a:noAutofit/>
      </a:bodyPr>
      <a:lstStyle>
        <a:defPPr marL="0" marR="0" indent="0" algn="l" rtl="0">
          <a:lnSpc>
            <a:spcPct val="100000"/>
          </a:lnSpc>
          <a:spcBef>
            <a:spcPts val="0"/>
          </a:spcBef>
          <a:spcAft>
            <a:spcPts val="0"/>
          </a:spcAft>
          <a:buNone/>
          <a:defRPr sz="1800" b="0" i="0" u="none" dirty="0">
            <a:solidFill>
              <a:schemeClr val="dk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1476</TotalTime>
  <Words>6434</Words>
  <Application>Microsoft Office PowerPoint</Application>
  <PresentationFormat>Widescreen</PresentationFormat>
  <Paragraphs>372</Paragraphs>
  <Slides>41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41</vt:i4>
      </vt:variant>
    </vt:vector>
  </HeadingPairs>
  <TitlesOfParts>
    <vt:vector size="55" baseType="lpstr">
      <vt:lpstr>Arial</vt:lpstr>
      <vt:lpstr>Calibri</vt:lpstr>
      <vt:lpstr>Calibri Light</vt:lpstr>
      <vt:lpstr>Cuprum</vt:lpstr>
      <vt:lpstr>Roboto</vt:lpstr>
      <vt:lpstr>Roboto Black</vt:lpstr>
      <vt:lpstr>Roboto Condensed</vt:lpstr>
      <vt:lpstr>Roboto Condensed </vt:lpstr>
      <vt:lpstr>Roboto Condensed Light</vt:lpstr>
      <vt:lpstr>Roboto Light</vt:lpstr>
      <vt:lpstr>Roboto Medium</vt:lpstr>
      <vt:lpstr>Wingdings</vt:lpstr>
      <vt:lpstr>Office Theme</vt:lpstr>
      <vt:lpstr>1_Office Theme</vt:lpstr>
      <vt:lpstr>PowerPoint Presentation</vt:lpstr>
      <vt:lpstr>PowerPoint Presentation</vt:lpstr>
      <vt:lpstr>PowerPoint Presentation</vt:lpstr>
      <vt:lpstr>ORDRE DU JOUR</vt:lpstr>
      <vt:lpstr>PROCÈS-VERBAL DE L’ASSEMBLÉE GÉNÉRALE ANNUELLE 2019-2020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 2021</dc:title>
  <dc:creator>Cornélia Ionescu</dc:creator>
  <cp:lastModifiedBy>Cornélia Ionescu</cp:lastModifiedBy>
  <cp:revision>174</cp:revision>
  <dcterms:created xsi:type="dcterms:W3CDTF">2021-09-16T03:56:10Z</dcterms:created>
  <dcterms:modified xsi:type="dcterms:W3CDTF">2021-09-19T00:40:04Z</dcterms:modified>
</cp:coreProperties>
</file>